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9"/>
  </p:notesMasterIdLst>
  <p:handoutMasterIdLst>
    <p:handoutMasterId r:id="rId1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85" r:id="rId30"/>
    <p:sldId id="361" r:id="rId31"/>
    <p:sldId id="362" r:id="rId32"/>
    <p:sldId id="363" r:id="rId33"/>
    <p:sldId id="364" r:id="rId34"/>
    <p:sldId id="375" r:id="rId35"/>
    <p:sldId id="367" r:id="rId36"/>
    <p:sldId id="368" r:id="rId37"/>
    <p:sldId id="369" r:id="rId38"/>
    <p:sldId id="371" r:id="rId39"/>
    <p:sldId id="372" r:id="rId40"/>
    <p:sldId id="373" r:id="rId41"/>
    <p:sldId id="374" r:id="rId42"/>
    <p:sldId id="370" r:id="rId43"/>
    <p:sldId id="365" r:id="rId44"/>
    <p:sldId id="376" r:id="rId45"/>
    <p:sldId id="377" r:id="rId46"/>
    <p:sldId id="384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353" r:id="rId61"/>
    <p:sldId id="354" r:id="rId62"/>
    <p:sldId id="355" r:id="rId63"/>
    <p:sldId id="356" r:id="rId64"/>
    <p:sldId id="357" r:id="rId65"/>
    <p:sldId id="358" r:id="rId66"/>
    <p:sldId id="359" r:id="rId67"/>
    <p:sldId id="360" r:id="rId68"/>
    <p:sldId id="383" r:id="rId69"/>
    <p:sldId id="285" r:id="rId70"/>
    <p:sldId id="286" r:id="rId71"/>
    <p:sldId id="287" r:id="rId72"/>
    <p:sldId id="288" r:id="rId73"/>
    <p:sldId id="289" r:id="rId74"/>
    <p:sldId id="290" r:id="rId75"/>
    <p:sldId id="291" r:id="rId76"/>
    <p:sldId id="292" r:id="rId77"/>
    <p:sldId id="293" r:id="rId78"/>
    <p:sldId id="294" r:id="rId79"/>
    <p:sldId id="295" r:id="rId80"/>
    <p:sldId id="296" r:id="rId81"/>
    <p:sldId id="297" r:id="rId82"/>
    <p:sldId id="298" r:id="rId83"/>
    <p:sldId id="382" r:id="rId84"/>
    <p:sldId id="300" r:id="rId85"/>
    <p:sldId id="301" r:id="rId86"/>
    <p:sldId id="302" r:id="rId87"/>
    <p:sldId id="303" r:id="rId88"/>
    <p:sldId id="304" r:id="rId89"/>
    <p:sldId id="305" r:id="rId90"/>
    <p:sldId id="306" r:id="rId91"/>
    <p:sldId id="307" r:id="rId92"/>
    <p:sldId id="308" r:id="rId93"/>
    <p:sldId id="309" r:id="rId94"/>
    <p:sldId id="310" r:id="rId95"/>
    <p:sldId id="311" r:id="rId96"/>
    <p:sldId id="312" r:id="rId97"/>
    <p:sldId id="313" r:id="rId98"/>
    <p:sldId id="314" r:id="rId99"/>
    <p:sldId id="388" r:id="rId100"/>
    <p:sldId id="316" r:id="rId101"/>
    <p:sldId id="317" r:id="rId102"/>
    <p:sldId id="387" r:id="rId103"/>
    <p:sldId id="318" r:id="rId104"/>
    <p:sldId id="319" r:id="rId105"/>
    <p:sldId id="386" r:id="rId106"/>
    <p:sldId id="320" r:id="rId107"/>
    <p:sldId id="321" r:id="rId108"/>
    <p:sldId id="322" r:id="rId109"/>
    <p:sldId id="323" r:id="rId110"/>
    <p:sldId id="324" r:id="rId111"/>
    <p:sldId id="325" r:id="rId112"/>
    <p:sldId id="326" r:id="rId113"/>
    <p:sldId id="327" r:id="rId114"/>
    <p:sldId id="328" r:id="rId115"/>
    <p:sldId id="329" r:id="rId116"/>
    <p:sldId id="330" r:id="rId117"/>
    <p:sldId id="331" r:id="rId118"/>
    <p:sldId id="332" r:id="rId119"/>
    <p:sldId id="333" r:id="rId120"/>
    <p:sldId id="334" r:id="rId121"/>
    <p:sldId id="335" r:id="rId122"/>
    <p:sldId id="336" r:id="rId123"/>
    <p:sldId id="337" r:id="rId124"/>
    <p:sldId id="338" r:id="rId125"/>
    <p:sldId id="339" r:id="rId126"/>
    <p:sldId id="381" r:id="rId127"/>
    <p:sldId id="378" r:id="rId1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FEAC9CF0-A55E-824D-B9AB-26652E4BBD28}">
          <p14:sldIdLst>
            <p14:sldId id="256"/>
          </p14:sldIdLst>
        </p14:section>
        <p14:section name="Arvind" id="{C8FEEDD9-958B-FE42-B5F7-B86BCC782B38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385"/>
          </p14:sldIdLst>
        </p14:section>
        <p14:section name="Prasad" id="{6FD7B31D-2F5F-8C40-9029-FD536EC6160A}">
          <p14:sldIdLst>
            <p14:sldId id="361"/>
            <p14:sldId id="362"/>
            <p14:sldId id="363"/>
            <p14:sldId id="364"/>
            <p14:sldId id="375"/>
            <p14:sldId id="367"/>
            <p14:sldId id="368"/>
            <p14:sldId id="369"/>
            <p14:sldId id="371"/>
            <p14:sldId id="372"/>
            <p14:sldId id="373"/>
            <p14:sldId id="374"/>
            <p14:sldId id="370"/>
            <p14:sldId id="365"/>
            <p14:sldId id="376"/>
            <p14:sldId id="377"/>
            <p14:sldId id="384"/>
          </p14:sldIdLst>
        </p14:section>
        <p14:section name="Hari" id="{EE836BC4-A897-EA4B-A7F7-466EC9E1C585}">
          <p14:sldIdLst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83"/>
          </p14:sldIdLst>
        </p14:section>
        <p14:section name="Will" id="{B4C2672B-C9F6-2548-A880-DDCC8C881D3C}">
          <p14:sldIdLst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382"/>
          </p14:sldIdLst>
        </p14:section>
        <p14:section name="Mike" id="{BD9B0211-3A61-534E-8C73-A8BEFBF044B2}">
          <p14:sldIdLst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88"/>
            <p14:sldId id="316"/>
            <p14:sldId id="317"/>
            <p14:sldId id="387"/>
            <p14:sldId id="318"/>
            <p14:sldId id="319"/>
            <p14:sldId id="386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81"/>
          </p14:sldIdLst>
        </p14:section>
        <p14:section name="Closing Slide" id="{BEB44131-8BBC-164A-8ACE-E1E5B358FEAC}">
          <p14:sldIdLst>
            <p14:sldId id="3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DDD"/>
    <a:srgbClr val="F96C21"/>
    <a:srgbClr val="380D59"/>
    <a:srgbClr val="ECA700"/>
    <a:srgbClr val="F06F00"/>
    <a:srgbClr val="A40040"/>
    <a:srgbClr val="37055E"/>
    <a:srgbClr val="B3D200"/>
    <a:srgbClr val="2DA6C9"/>
    <a:srgbClr val="107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9" autoAdjust="0"/>
    <p:restoredTop sz="91499" autoAdjust="0"/>
  </p:normalViewPr>
  <p:slideViewPr>
    <p:cSldViewPr snapToGrid="0">
      <p:cViewPr>
        <p:scale>
          <a:sx n="133" d="100"/>
          <a:sy n="133" d="100"/>
        </p:scale>
        <p:origin x="-352" y="-80"/>
      </p:cViewPr>
      <p:guideLst>
        <p:guide orient="horz" pos="483"/>
        <p:guide pos="2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handoutMaster" Target="handoutMasters/handoutMaster1.xml"/><Relationship Id="rId131" Type="http://schemas.openxmlformats.org/officeDocument/2006/relationships/printerSettings" Target="printerSettings/printerSettings1.bin"/><Relationship Id="rId132" Type="http://schemas.openxmlformats.org/officeDocument/2006/relationships/presProps" Target="presProps.xml"/><Relationship Id="rId133" Type="http://schemas.openxmlformats.org/officeDocument/2006/relationships/viewProps" Target="viewProps.xml"/><Relationship Id="rId134" Type="http://schemas.openxmlformats.org/officeDocument/2006/relationships/theme" Target="theme/theme1.xml"/><Relationship Id="rId13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D5454-9D5A-214B-8239-07786AA8993B}" type="datetimeFigureOut">
              <a:rPr lang="en-US" smtClean="0"/>
              <a:pPr/>
              <a:t>10/23/12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726BF-97DA-EE45-9D67-FB56330F25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95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6C2EE-A886-C442-8C1F-21A4C7153015}" type="datetimeFigureOut">
              <a:rPr lang="en-US" smtClean="0"/>
              <a:pPr/>
              <a:t>10/23/12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C9542-D81A-864F-A747-83A5F8ACB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57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76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399" cy="54863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399" cy="54863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a1.sinks.k1.channel = c1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a1.sinks.k1.type = AVRO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a1.sinks.k1.hostname = a21.example.org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a1.sinks.k1.port = 41414</a:t>
            </a:r>
          </a:p>
          <a:p>
            <a:endParaRPr lang="en" sz="1100" dirty="0" smtClea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a1.sinks.k2.channel = c1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a1.sinks.k2.type = AVRO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a1.sinks.k2.hostname = a22.example.org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100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a1.sinks.k2.port = 41414</a:t>
            </a:r>
          </a:p>
          <a:p>
            <a:endParaRPr dirty="0"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399" cy="54863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399" cy="54863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399" cy="5486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399" cy="54863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399" cy="54863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399" cy="54863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399" cy="54863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399" cy="54863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399" cy="54863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76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7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399" cy="54863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76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76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399" cy="5486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399" cy="5486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399" cy="5486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  <a:lvl5pPr>
              <a:buClr>
                <a:srgbClr val="C02B55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BDBE-4C3A-0E44-9589-47371DC6F43B}" type="datetime1">
              <a:rPr lang="en-US" smtClean="0"/>
              <a:pPr/>
              <a:t>10/23/12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09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01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076-68F1-8849-A6D0-ECBECB8D5DC0}" type="datetime1">
              <a:rPr lang="en-US" smtClean="0"/>
              <a:pPr/>
              <a:t>10/23/12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6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468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18076-68F1-8849-A6D0-ECBECB8D5DC0}" type="datetime1">
              <a:rPr lang="en-US" smtClean="0"/>
              <a:pPr/>
              <a:t>10/23/12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2110" y="739333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19A5C8"/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5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165D5-54AF-7D49-A111-FB72ECD909ED}" type="datetime1">
              <a:rPr lang="en-US" smtClean="0"/>
              <a:pPr/>
              <a:t>10/23/12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61522" y="23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92B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392B2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2B61-67AE-844B-893E-ABDB7C4797D9}" type="datetime1">
              <a:rPr lang="en-US" smtClean="0"/>
              <a:pPr/>
              <a:t>10/23/12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521EE-A7DC-1540-BFCA-245B51842D63}" type="datetime1">
              <a:rPr lang="en-US" smtClean="0"/>
              <a:pPr/>
              <a:t>10/23/12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76325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5"/>
            <a:ext cx="5111750" cy="3279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279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7E0D-9AB0-5146-A88A-585CDDCBFEEB}" type="datetime1">
              <a:rPr lang="en-US" smtClean="0"/>
              <a:pPr/>
              <a:t>10/23/12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1522" y="23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392B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392B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00" y="3606808"/>
            <a:ext cx="2565400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4131" y="1041407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3168656"/>
            <a:ext cx="2565401" cy="323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2389-7196-AC4A-BCBE-7D2D654295A4}" type="datetime1">
              <a:rPr lang="en-US" smtClean="0"/>
              <a:pPr/>
              <a:t>10/23/12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61522" y="23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392B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392B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33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ster_strip_v2_100212.jpg"/>
          <p:cNvPicPr>
            <a:picLocks noChangeAspect="1"/>
          </p:cNvPicPr>
          <p:nvPr/>
        </p:nvPicPr>
        <p:blipFill>
          <a:blip r:embed="rId13"/>
          <a:srcRect b="19943"/>
          <a:stretch>
            <a:fillRect/>
          </a:stretch>
        </p:blipFill>
        <p:spPr>
          <a:xfrm>
            <a:off x="0" y="4684665"/>
            <a:ext cx="9144000" cy="4588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522" y="23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502" y="1037345"/>
            <a:ext cx="8229600" cy="355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8916" y="4767263"/>
            <a:ext cx="9693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DD18076-68F1-8849-A6D0-ECBECB8D5DC0}" type="datetime1">
              <a:rPr lang="en-US" smtClean="0"/>
              <a:pPr/>
              <a:t>10/23/12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164" y="4767263"/>
            <a:ext cx="56048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43755"/>
            <a:ext cx="8229600" cy="1191"/>
          </a:xfrm>
          <a:prstGeom prst="line">
            <a:avLst/>
          </a:prstGeom>
          <a:ln w="6350" cap="flat" cmpd="sng" algn="ctr">
            <a:solidFill>
              <a:srgbClr val="AEAEA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51" r:id="rId4"/>
    <p:sldLayoutId id="2147483652" r:id="rId5"/>
    <p:sldLayoutId id="2147483653" r:id="rId6"/>
    <p:sldLayoutId id="2147483656" r:id="rId7"/>
    <p:sldLayoutId id="2147483657" r:id="rId8"/>
    <p:sldLayoutId id="2147483660" r:id="rId9"/>
    <p:sldLayoutId id="2147483661" r:id="rId10"/>
    <p:sldLayoutId id="214748366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392B2"/>
          </a:solidFill>
          <a:latin typeface="Calibri"/>
          <a:ea typeface="+mj-ea"/>
          <a:cs typeface="Calibri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2400" kern="1200">
          <a:solidFill>
            <a:srgbClr val="505050"/>
          </a:solidFill>
          <a:latin typeface="Calibri"/>
          <a:ea typeface="+mn-ea"/>
          <a:cs typeface="Calibri"/>
        </a:defRPr>
      </a:lvl1pPr>
      <a:lvl2pPr marL="630238" indent="-173038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2400" kern="1200">
          <a:solidFill>
            <a:srgbClr val="505050"/>
          </a:solidFill>
          <a:latin typeface="Calibri"/>
          <a:ea typeface="+mn-ea"/>
          <a:cs typeface="Calibri"/>
        </a:defRPr>
      </a:lvl2pPr>
      <a:lvl3pPr marL="1089025" indent="-174625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2000" kern="1200">
          <a:solidFill>
            <a:srgbClr val="505050"/>
          </a:solidFill>
          <a:latin typeface="Calibri"/>
          <a:ea typeface="+mn-ea"/>
          <a:cs typeface="Calibri"/>
        </a:defRPr>
      </a:lvl3pPr>
      <a:lvl4pPr marL="1546225" indent="-174625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1800" kern="1200">
          <a:solidFill>
            <a:srgbClr val="505050"/>
          </a:solidFill>
          <a:latin typeface="Calibri"/>
          <a:ea typeface="+mn-ea"/>
          <a:cs typeface="Calibri"/>
        </a:defRPr>
      </a:lvl4pPr>
      <a:lvl5pPr marL="1995488" indent="-166688" algn="l" defTabSz="457200" rtl="0" eaLnBrk="1" latinLnBrk="0" hangingPunct="1">
        <a:spcBef>
          <a:spcPct val="20000"/>
        </a:spcBef>
        <a:buClr>
          <a:srgbClr val="19B7DD"/>
        </a:buClr>
        <a:buSzPct val="80000"/>
        <a:buFont typeface="Arial"/>
        <a:buChar char="•"/>
        <a:defRPr sz="1800" kern="1200">
          <a:solidFill>
            <a:srgbClr val="50505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e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oudera_logo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61" y="167474"/>
            <a:ext cx="1789813" cy="4017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79403" y="723902"/>
            <a:ext cx="7004098" cy="13869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Headline Goes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Here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04909" y="2211273"/>
            <a:ext cx="6877003" cy="8557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BBC"/>
              </a:buClr>
              <a:buSzPct val="800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CDD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Speaker Name or Subhead Goes Here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6CDD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2169676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584495" y="907676"/>
            <a:ext cx="2762962" cy="8875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DO NOT USE PUBLICLY </a:t>
            </a:r>
            <a:r>
              <a:rPr lang="en-US" dirty="0" smtClean="0"/>
              <a:t>PRIOR TO 10/23/12</a:t>
            </a:r>
            <a:endParaRPr lang="en-US" dirty="0"/>
          </a:p>
        </p:txBody>
      </p:sp>
      <p:pic>
        <p:nvPicPr>
          <p:cNvPr id="11" name="Picture 10" descr="paint_1016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4804" y="16423"/>
            <a:ext cx="7622244" cy="3905624"/>
            <a:chOff x="664804" y="16423"/>
            <a:chExt cx="7622244" cy="3905624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664804" y="16423"/>
              <a:ext cx="7004098" cy="184931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Building a Data Collection System with Apache Flume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52392" y="1944123"/>
              <a:ext cx="7534656" cy="914"/>
            </a:xfrm>
            <a:prstGeom prst="line">
              <a:avLst/>
            </a:prstGeom>
            <a:ln w="9525" cap="flat" cmpd="sng" algn="ctr">
              <a:gradFill flip="none" rotWithShape="1">
                <a:gsLst>
                  <a:gs pos="0">
                    <a:srgbClr val="76CDDD">
                      <a:alpha val="70000"/>
                    </a:srgbClr>
                  </a:gs>
                  <a:gs pos="100000">
                    <a:srgbClr val="0080B4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664804" y="2044398"/>
              <a:ext cx="6399277" cy="187764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 lvl="0">
                <a:spcBef>
                  <a:spcPct val="20000"/>
                </a:spcBef>
                <a:buClr>
                  <a:srgbClr val="00ABBC"/>
                </a:buClr>
                <a:buSzPct val="80000"/>
                <a:defRPr/>
              </a:pPr>
              <a:r>
                <a:rPr lang="en-US" sz="2000" dirty="0" smtClean="0">
                  <a:solidFill>
                    <a:schemeClr val="bg1"/>
                  </a:solidFill>
                  <a:cs typeface="Arial"/>
                </a:rPr>
                <a:t>Arvind Prabhakar, Prasad Mujumdar, Hari Shreedharan,</a:t>
              </a:r>
              <a:br>
                <a:rPr lang="en-US" sz="2000" dirty="0" smtClean="0">
                  <a:solidFill>
                    <a:schemeClr val="bg1"/>
                  </a:solidFill>
                  <a:cs typeface="Arial"/>
                </a:rPr>
              </a:br>
              <a:r>
                <a:rPr lang="en-US" sz="2000" dirty="0" smtClean="0">
                  <a:solidFill>
                    <a:schemeClr val="bg1"/>
                  </a:solidFill>
                  <a:cs typeface="Arial"/>
                </a:rPr>
                <a:t>Will McQueen, and Mike Percy</a:t>
              </a:r>
            </a:p>
            <a:p>
              <a:pPr lvl="0">
                <a:spcBef>
                  <a:spcPct val="20000"/>
                </a:spcBef>
                <a:buClr>
                  <a:srgbClr val="00ABBC"/>
                </a:buClr>
                <a:buSzPct val="80000"/>
                <a:defRPr/>
              </a:pPr>
              <a:r>
                <a:rPr lang="en-US" sz="1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cs typeface="Arial"/>
                </a:rPr>
                <a:t>October 2012</a:t>
              </a:r>
              <a:endParaRPr lang="en-US" sz="1400" dirty="0">
                <a:solidFill>
                  <a:schemeClr val="bg2">
                    <a:lumMod val="40000"/>
                    <a:lumOff val="60000"/>
                  </a:schemeClr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82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Concepts: Sink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b="1" i="1" dirty="0" smtClean="0"/>
              <a:t>An active component that removes events from a </a:t>
            </a:r>
            <a:r>
              <a:rPr lang="en-US" b="1" i="1" u="sng" dirty="0" smtClean="0"/>
              <a:t>Channel</a:t>
            </a:r>
            <a:r>
              <a:rPr lang="en-US" b="1" i="1" dirty="0" smtClean="0"/>
              <a:t> and transmits them to their next hop destination.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Different types of Sinks:</a:t>
            </a:r>
          </a:p>
          <a:p>
            <a:pPr lvl="1"/>
            <a:r>
              <a:rPr lang="en-US" dirty="0" smtClean="0"/>
              <a:t>Terminal sinks that deposit events to their final destination. For example: HDFS, </a:t>
            </a:r>
            <a:r>
              <a:rPr lang="en-US" dirty="0" err="1" smtClean="0"/>
              <a:t>HBase</a:t>
            </a:r>
            <a:endParaRPr lang="en-US" dirty="0" smtClean="0"/>
          </a:p>
          <a:p>
            <a:pPr lvl="1"/>
            <a:r>
              <a:rPr lang="en-US" dirty="0" smtClean="0"/>
              <a:t>Auto-Consuming sinks. For example: Null Sink</a:t>
            </a:r>
          </a:p>
          <a:p>
            <a:pPr lvl="1"/>
            <a:r>
              <a:rPr lang="en-US" dirty="0" smtClean="0"/>
              <a:t>IPC sink for Agent-to-Agent communication: Avro</a:t>
            </a:r>
          </a:p>
          <a:p>
            <a:r>
              <a:rPr lang="en-US" dirty="0" smtClean="0"/>
              <a:t>Require exactly one channel to function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0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Customization: </a:t>
            </a:r>
            <a:r>
              <a:rPr lang="en-US" dirty="0" smtClean="0"/>
              <a:t>Sub-</a:t>
            </a:r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components: Interceptors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Interceptors give full access to each event mid-stream</a:t>
            </a:r>
          </a:p>
          <a:p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Allow or drop events meeting a certain pattern</a:t>
            </a:r>
          </a:p>
          <a:p>
            <a:r>
              <a:rPr lang="en-US" dirty="0" smtClean="0"/>
              <a:t>Routing</a:t>
            </a:r>
          </a:p>
          <a:p>
            <a:pPr lvl="1"/>
            <a:r>
              <a:rPr lang="en-US" dirty="0" smtClean="0"/>
              <a:t>Inspect events, add header tags to indicate a destination</a:t>
            </a:r>
          </a:p>
          <a:p>
            <a:r>
              <a:rPr lang="en-US" dirty="0" smtClean="0"/>
              <a:t>Transformation</a:t>
            </a:r>
          </a:p>
          <a:p>
            <a:pPr lvl="1"/>
            <a:r>
              <a:rPr lang="en-US" dirty="0" smtClean="0"/>
              <a:t>Convert an event from one format to another</a:t>
            </a:r>
          </a:p>
        </p:txBody>
      </p:sp>
    </p:spTree>
    <p:extLst>
      <p:ext uri="{BB962C8B-B14F-4D97-AF65-F5344CB8AC3E}">
        <p14:creationId xmlns:p14="http://schemas.microsoft.com/office/powerpoint/2010/main" val="334696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Customization: </a:t>
            </a:r>
            <a:r>
              <a:rPr lang="en-US" dirty="0" smtClean="0"/>
              <a:t>Sub-</a:t>
            </a:r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components: Interceptors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101</a:t>
            </a:fld>
            <a:endParaRPr lang="en-US" dirty="0"/>
          </a:p>
        </p:txBody>
      </p:sp>
      <p:pic>
        <p:nvPicPr>
          <p:cNvPr id="7" name="Content Placeholder 6" descr="interceptor-interface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9" r="-5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253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Customization: </a:t>
            </a:r>
            <a:r>
              <a:rPr lang="en-US" dirty="0" smtClean="0"/>
              <a:t>Sub-</a:t>
            </a:r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components: Interceptors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 of the box:</a:t>
            </a:r>
          </a:p>
          <a:p>
            <a:pPr lvl="1"/>
            <a:r>
              <a:rPr lang="en-US" dirty="0" smtClean="0"/>
              <a:t>Timestamp Interceptor</a:t>
            </a:r>
          </a:p>
          <a:p>
            <a:pPr lvl="1"/>
            <a:r>
              <a:rPr lang="en-US" dirty="0" smtClean="0"/>
              <a:t>Host interceptor</a:t>
            </a:r>
          </a:p>
          <a:p>
            <a:pPr lvl="1"/>
            <a:r>
              <a:rPr lang="en-US" dirty="0" smtClean="0"/>
              <a:t>Regex Filtering Interceptor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7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Customization: </a:t>
            </a:r>
            <a:r>
              <a:rPr lang="en-US" dirty="0" smtClean="0"/>
              <a:t>Client SDK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Client SDK allows easy integration of Flume into apps</a:t>
            </a:r>
            <a:endParaRPr lang="en-US" dirty="0" smtClean="0"/>
          </a:p>
          <a:p>
            <a:pPr lvl="1"/>
            <a:r>
              <a:rPr lang="en-US" dirty="0" smtClean="0"/>
              <a:t>Load balancing RPC client</a:t>
            </a:r>
          </a:p>
          <a:p>
            <a:pPr lvl="1"/>
            <a:r>
              <a:rPr lang="en-US" dirty="0" smtClean="0"/>
              <a:t>Durability </a:t>
            </a:r>
            <a:r>
              <a:rPr lang="en-US" dirty="0" smtClean="0"/>
              <a:t>guarantees – Avro RPC support</a:t>
            </a:r>
            <a:endParaRPr lang="en-US" dirty="0" smtClean="0"/>
          </a:p>
          <a:p>
            <a:pPr lvl="1"/>
            <a:r>
              <a:rPr lang="en-US" dirty="0" smtClean="0"/>
              <a:t>Fast, based on </a:t>
            </a:r>
            <a:r>
              <a:rPr lang="en-US" dirty="0" err="1" smtClean="0"/>
              <a:t>Netty</a:t>
            </a:r>
            <a:endParaRPr lang="en-US" dirty="0" smtClean="0"/>
          </a:p>
          <a:p>
            <a:pPr lvl="1"/>
            <a:r>
              <a:rPr lang="en-US" dirty="0" smtClean="0"/>
              <a:t>Flexible and straightforward to use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488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Customization: </a:t>
            </a:r>
            <a:r>
              <a:rPr lang="en-US" dirty="0" smtClean="0"/>
              <a:t>Client SDK: Minimal example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104</a:t>
            </a:fld>
            <a:endParaRPr lang="en-US" dirty="0"/>
          </a:p>
        </p:txBody>
      </p:sp>
      <p:pic>
        <p:nvPicPr>
          <p:cNvPr id="5" name="Content Placeholder 4" descr="rpc-client-minim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014" b="-68014"/>
          <a:stretch>
            <a:fillRect/>
          </a:stretch>
        </p:blipFill>
        <p:spPr>
          <a:xfrm>
            <a:off x="449263" y="1036639"/>
            <a:ext cx="7027309" cy="1188351"/>
          </a:xfrm>
        </p:spPr>
      </p:pic>
    </p:spTree>
    <p:extLst>
      <p:ext uri="{BB962C8B-B14F-4D97-AF65-F5344CB8AC3E}">
        <p14:creationId xmlns:p14="http://schemas.microsoft.com/office/powerpoint/2010/main" val="98612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Customization: </a:t>
            </a:r>
            <a:r>
              <a:rPr lang="en-US" dirty="0" smtClean="0"/>
              <a:t>Client SDK: Minimal example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105</a:t>
            </a:fld>
            <a:endParaRPr lang="en-US" dirty="0"/>
          </a:p>
        </p:txBody>
      </p:sp>
      <p:pic>
        <p:nvPicPr>
          <p:cNvPr id="6" name="Content Placeholder 5" descr="rpc-client-confi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79" b="-2379"/>
          <a:stretch>
            <a:fillRect/>
          </a:stretch>
        </p:blipFill>
        <p:spPr>
          <a:xfrm>
            <a:off x="449263" y="1036639"/>
            <a:ext cx="4745188" cy="2047644"/>
          </a:xfrm>
        </p:spPr>
      </p:pic>
    </p:spTree>
    <p:extLst>
      <p:ext uri="{BB962C8B-B14F-4D97-AF65-F5344CB8AC3E}">
        <p14:creationId xmlns:p14="http://schemas.microsoft.com/office/powerpoint/2010/main" val="216101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04897" y="2211273"/>
            <a:ext cx="6399277" cy="437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BBC"/>
              </a:buClr>
              <a:buSzPct val="80000"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6CDD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6703" y="1641228"/>
            <a:ext cx="6437472" cy="59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  <a:cs typeface="Calibri"/>
              </a:rPr>
              <a:t>Monitoring</a:t>
            </a:r>
            <a:endParaRPr lang="en-US" sz="3600" dirty="0">
              <a:solidFill>
                <a:srgbClr val="FFFFFF"/>
              </a:solidFill>
              <a:cs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12800" y="2169676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30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46912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1522" y="2330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Monitoring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2110" y="739333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19A5C8"/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8502" y="1037347"/>
            <a:ext cx="8229600" cy="355075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Protocol support</a:t>
            </a:r>
          </a:p>
          <a:p>
            <a:r>
              <a:rPr lang="en-US" dirty="0">
                <a:solidFill>
                  <a:schemeClr val="bg1"/>
                </a:solidFill>
              </a:rPr>
              <a:t>Configuration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most useful </a:t>
            </a:r>
            <a:r>
              <a:rPr lang="en-US" dirty="0">
                <a:solidFill>
                  <a:schemeClr val="bg1"/>
                </a:solidFill>
              </a:rPr>
              <a:t>metrics</a:t>
            </a:r>
          </a:p>
        </p:txBody>
      </p:sp>
    </p:spTree>
    <p:extLst>
      <p:ext uri="{BB962C8B-B14F-4D97-AF65-F5344CB8AC3E}">
        <p14:creationId xmlns:p14="http://schemas.microsoft.com/office/powerpoint/2010/main" val="119855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Monitoring: protocol support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monitoring protocols supported out of the box</a:t>
            </a:r>
          </a:p>
          <a:p>
            <a:pPr lvl="1"/>
            <a:r>
              <a:rPr lang="en-US" dirty="0" smtClean="0"/>
              <a:t>JMX</a:t>
            </a:r>
          </a:p>
          <a:p>
            <a:pPr lvl="1"/>
            <a:r>
              <a:rPr lang="en-US" dirty="0" smtClean="0"/>
              <a:t>Ganglia</a:t>
            </a:r>
          </a:p>
          <a:p>
            <a:pPr lvl="1"/>
            <a:r>
              <a:rPr lang="en-US" dirty="0" smtClean="0"/>
              <a:t>HTTP (JSON)</a:t>
            </a:r>
          </a:p>
        </p:txBody>
      </p:sp>
    </p:spTree>
    <p:extLst>
      <p:ext uri="{BB962C8B-B14F-4D97-AF65-F5344CB8AC3E}">
        <p14:creationId xmlns:p14="http://schemas.microsoft.com/office/powerpoint/2010/main" val="56127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Monitoring: configuration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opts must be set in flume-</a:t>
            </a:r>
            <a:r>
              <a:rPr lang="en-US" dirty="0" err="1" smtClean="0"/>
              <a:t>env.sh</a:t>
            </a:r>
            <a:r>
              <a:rPr lang="en-US" dirty="0" smtClean="0"/>
              <a:t> to configure monitoring</a:t>
            </a:r>
          </a:p>
          <a:p>
            <a:r>
              <a:rPr lang="en-US" dirty="0" smtClean="0"/>
              <a:t>Ganglia and HTTP monitoring are mutually exclusive</a:t>
            </a:r>
          </a:p>
        </p:txBody>
      </p:sp>
    </p:spTree>
    <p:extLst>
      <p:ext uri="{BB962C8B-B14F-4D97-AF65-F5344CB8AC3E}">
        <p14:creationId xmlns:p14="http://schemas.microsoft.com/office/powerpoint/2010/main" val="294463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Reliability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Reliability based on:</a:t>
            </a:r>
          </a:p>
          <a:p>
            <a:pPr lvl="2"/>
            <a:r>
              <a:rPr lang="en-US" dirty="0" smtClean="0"/>
              <a:t>Transactional Exchange between Agents</a:t>
            </a:r>
          </a:p>
          <a:p>
            <a:pPr lvl="2"/>
            <a:r>
              <a:rPr lang="en-US" dirty="0" smtClean="0"/>
              <a:t>Persistence Characteristics of Channels in the Flow</a:t>
            </a:r>
          </a:p>
          <a:p>
            <a:pPr lvl="3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Also Available:</a:t>
            </a:r>
          </a:p>
          <a:p>
            <a:pPr lvl="2"/>
            <a:r>
              <a:rPr lang="en-US" dirty="0" smtClean="0"/>
              <a:t>Built-in Load balancing Support</a:t>
            </a:r>
          </a:p>
          <a:p>
            <a:pPr lvl="2"/>
            <a:r>
              <a:rPr lang="en-US" dirty="0" smtClean="0"/>
              <a:t>Built-in Failover 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5" name="Picture 14" descr="tx-excha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1" y="1076165"/>
            <a:ext cx="4083182" cy="15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Monitoring: configuration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110</a:t>
            </a:fld>
            <a:endParaRPr lang="en-US" dirty="0"/>
          </a:p>
        </p:txBody>
      </p:sp>
      <p:pic>
        <p:nvPicPr>
          <p:cNvPr id="5" name="Content Placeholder 4" descr="flume-env-sh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27" b="-112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647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Monitoring: Useful metrics: JSON output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111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356328"/>
              </p:ext>
            </p:extLst>
          </p:nvPr>
        </p:nvGraphicFramePr>
        <p:xfrm>
          <a:off x="449263" y="1036638"/>
          <a:ext cx="8229600" cy="3289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28920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 descr="json-metrics-sour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7" y="1044842"/>
            <a:ext cx="2780727" cy="2163727"/>
          </a:xfrm>
          <a:prstGeom prst="rect">
            <a:avLst/>
          </a:prstGeom>
        </p:spPr>
      </p:pic>
      <p:pic>
        <p:nvPicPr>
          <p:cNvPr id="12" name="Picture 11" descr="json-metrics-chann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54" y="1054399"/>
            <a:ext cx="2734090" cy="2221991"/>
          </a:xfrm>
          <a:prstGeom prst="rect">
            <a:avLst/>
          </a:prstGeom>
        </p:spPr>
      </p:pic>
      <p:pic>
        <p:nvPicPr>
          <p:cNvPr id="13" name="Picture 12" descr="json-metrics-sin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46" y="1031429"/>
            <a:ext cx="2764418" cy="23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4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Monitoring: Useful metrics: The </a:t>
            </a:r>
            <a:r>
              <a:rPr lang="en-US" dirty="0" err="1" smtClean="0"/>
              <a:t>config</a:t>
            </a:r>
            <a:r>
              <a:rPr lang="en-US" dirty="0" smtClean="0"/>
              <a:t> file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112</a:t>
            </a:fld>
            <a:endParaRPr lang="en-US" dirty="0"/>
          </a:p>
        </p:txBody>
      </p:sp>
      <p:pic>
        <p:nvPicPr>
          <p:cNvPr id="5" name="Content Placeholder 4" descr="json-metrics-example-cf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13" r="-160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762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Monitoring: Useful metrics: Channel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</a:t>
            </a:r>
          </a:p>
          <a:p>
            <a:pPr lvl="1"/>
            <a:r>
              <a:rPr lang="en-US" dirty="0" err="1" smtClean="0"/>
              <a:t>ChannelSize</a:t>
            </a:r>
            <a:endParaRPr lang="en-US" dirty="0" smtClean="0"/>
          </a:p>
          <a:p>
            <a:pPr lvl="1"/>
            <a:r>
              <a:rPr lang="en-US" dirty="0" err="1" smtClean="0"/>
              <a:t>ChannelCapacity</a:t>
            </a:r>
            <a:endParaRPr lang="en-US" dirty="0" smtClean="0"/>
          </a:p>
          <a:p>
            <a:pPr lvl="1"/>
            <a:r>
              <a:rPr lang="en-US" dirty="0" err="1" smtClean="0"/>
              <a:t>ChannelFillPercentage</a:t>
            </a:r>
            <a:endParaRPr lang="en-US" dirty="0" smtClean="0"/>
          </a:p>
          <a:p>
            <a:pPr lvl="1"/>
            <a:r>
              <a:rPr lang="en-US" dirty="0" err="1" smtClean="0"/>
              <a:t>EventPut</a:t>
            </a:r>
            <a:r>
              <a:rPr lang="en-US" dirty="0" smtClean="0"/>
              <a:t>(Attempt/Success)Count</a:t>
            </a:r>
          </a:p>
          <a:p>
            <a:pPr lvl="2"/>
            <a:r>
              <a:rPr lang="en-US" dirty="0" err="1" smtClean="0"/>
              <a:t>PutAttempt</a:t>
            </a:r>
            <a:r>
              <a:rPr lang="en-US" dirty="0" smtClean="0"/>
              <a:t> &gt;&gt; </a:t>
            </a:r>
            <a:r>
              <a:rPr lang="en-US" dirty="0" err="1" smtClean="0"/>
              <a:t>PutSuccess</a:t>
            </a:r>
            <a:r>
              <a:rPr lang="en-US" dirty="0" smtClean="0"/>
              <a:t> means channel is full or misconfigured</a:t>
            </a:r>
          </a:p>
          <a:p>
            <a:pPr lvl="1"/>
            <a:r>
              <a:rPr lang="en-US" dirty="0" err="1" smtClean="0"/>
              <a:t>EventTake</a:t>
            </a:r>
            <a:r>
              <a:rPr lang="en-US" dirty="0" smtClean="0"/>
              <a:t>(Attempt/Success)Count</a:t>
            </a:r>
          </a:p>
          <a:p>
            <a:pPr lvl="2"/>
            <a:r>
              <a:rPr lang="en-US" dirty="0" smtClean="0"/>
              <a:t>Note: Take attempts will always grow as sinks poll for activity</a:t>
            </a:r>
          </a:p>
        </p:txBody>
      </p:sp>
    </p:spTree>
    <p:extLst>
      <p:ext uri="{BB962C8B-B14F-4D97-AF65-F5344CB8AC3E}">
        <p14:creationId xmlns:p14="http://schemas.microsoft.com/office/powerpoint/2010/main" val="198776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Monitoring: Useful metrics: Source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Event(Received/Accepted)Count</a:t>
            </a:r>
          </a:p>
          <a:p>
            <a:pPr lvl="1"/>
            <a:r>
              <a:rPr lang="en-US" dirty="0" smtClean="0"/>
              <a:t>Append(Received/Accepted)Count</a:t>
            </a:r>
          </a:p>
          <a:p>
            <a:pPr lvl="1"/>
            <a:r>
              <a:rPr lang="en-US" dirty="0" err="1" smtClean="0"/>
              <a:t>AppendBatch</a:t>
            </a:r>
            <a:r>
              <a:rPr lang="en-US" dirty="0" smtClean="0"/>
              <a:t>(Accepted/Received)Count</a:t>
            </a:r>
          </a:p>
        </p:txBody>
      </p:sp>
    </p:spTree>
    <p:extLst>
      <p:ext uri="{BB962C8B-B14F-4D97-AF65-F5344CB8AC3E}">
        <p14:creationId xmlns:p14="http://schemas.microsoft.com/office/powerpoint/2010/main" val="330502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Monitoring: Useful metrics: Sink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Sink</a:t>
            </a:r>
          </a:p>
          <a:p>
            <a:pPr lvl="1"/>
            <a:r>
              <a:rPr lang="en-US" dirty="0" err="1" smtClean="0"/>
              <a:t>EventDrain</a:t>
            </a:r>
            <a:r>
              <a:rPr lang="en-US" dirty="0" smtClean="0"/>
              <a:t>(Attempt/Success)Count</a:t>
            </a:r>
          </a:p>
          <a:p>
            <a:pPr lvl="1"/>
            <a:r>
              <a:rPr lang="en-US" dirty="0" smtClean="0"/>
              <a:t>Batch(Complete/Underflow)Count</a:t>
            </a:r>
          </a:p>
        </p:txBody>
      </p:sp>
    </p:spTree>
    <p:extLst>
      <p:ext uri="{BB962C8B-B14F-4D97-AF65-F5344CB8AC3E}">
        <p14:creationId xmlns:p14="http://schemas.microsoft.com/office/powerpoint/2010/main" val="355235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116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04897" y="2211273"/>
            <a:ext cx="6399277" cy="437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BBC"/>
              </a:buClr>
              <a:buSzPct val="80000"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6CDD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6703" y="1641228"/>
            <a:ext cx="6437472" cy="59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  <a:cs typeface="Calibri"/>
              </a:rPr>
              <a:t>Performance</a:t>
            </a:r>
            <a:endParaRPr lang="en-US" sz="3600" dirty="0">
              <a:solidFill>
                <a:srgbClr val="FFFFFF"/>
              </a:solidFill>
              <a:cs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12800" y="2169676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97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46912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117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1522" y="2330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Performance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2110" y="739333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19A5C8"/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8502" y="1037347"/>
            <a:ext cx="8229600" cy="35507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Choosing the right channel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chemeClr val="bg1"/>
                </a:solidFill>
              </a:rPr>
              <a:t>File channel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Memory </a:t>
            </a:r>
            <a:r>
              <a:rPr lang="en-US" dirty="0" smtClean="0">
                <a:solidFill>
                  <a:schemeClr val="bg1"/>
                </a:solidFill>
              </a:rPr>
              <a:t>channel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Tuning Flume for performance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chemeClr val="bg1"/>
                </a:solidFill>
              </a:rPr>
              <a:t>Capacity planning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>
                <a:solidFill>
                  <a:schemeClr val="bg1"/>
                </a:solidFill>
              </a:rPr>
              <a:t>Watching </a:t>
            </a:r>
            <a:r>
              <a:rPr lang="en-US" dirty="0">
                <a:solidFill>
                  <a:schemeClr val="bg1"/>
                </a:solidFill>
              </a:rPr>
              <a:t>steady state buffer sizes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Modifying the batch size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Incorporating parallelism</a:t>
            </a:r>
          </a:p>
        </p:txBody>
      </p:sp>
    </p:spTree>
    <p:extLst>
      <p:ext uri="{BB962C8B-B14F-4D97-AF65-F5344CB8AC3E}">
        <p14:creationId xmlns:p14="http://schemas.microsoft.com/office/powerpoint/2010/main" val="314897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Choosing the right channel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recommended channel </a:t>
            </a:r>
            <a:r>
              <a:rPr lang="en-US" dirty="0" smtClean="0"/>
              <a:t>implementations: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File </a:t>
            </a:r>
            <a:r>
              <a:rPr lang="en-US" dirty="0" smtClean="0"/>
              <a:t>channel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Memory </a:t>
            </a:r>
            <a:r>
              <a:rPr lang="en-US" dirty="0" smtClean="0"/>
              <a:t>channel</a:t>
            </a:r>
            <a:endParaRPr lang="en-US" dirty="0"/>
          </a:p>
          <a:p>
            <a:r>
              <a:rPr lang="en-US" dirty="0" smtClean="0"/>
              <a:t>Others you may hear mention of:</a:t>
            </a:r>
            <a:endParaRPr lang="en-US" dirty="0"/>
          </a:p>
          <a:p>
            <a:pPr marL="914400" lvl="1" indent="-457200">
              <a:buFont typeface="+mj-lt"/>
              <a:buAutoNum type="arabicPeriod" startAt="3"/>
            </a:pPr>
            <a:r>
              <a:rPr lang="en-US" dirty="0" smtClean="0"/>
              <a:t>JDBC channel (superseded by File channel)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dirty="0" err="1" smtClean="0"/>
              <a:t>RecoverableMemoryChannel</a:t>
            </a:r>
            <a:r>
              <a:rPr lang="en-US" dirty="0" smtClean="0"/>
              <a:t> (unstable)</a:t>
            </a:r>
            <a:endParaRPr lang="en-US" dirty="0"/>
          </a:p>
          <a:p>
            <a:pPr marL="914400" lvl="1" indent="-457200">
              <a:buFont typeface="+mj-lt"/>
              <a:buAutoNum type="arabi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0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Channels: File channel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High-performance disk-based queue</a:t>
            </a:r>
          </a:p>
          <a:p>
            <a:r>
              <a:rPr lang="en-US" dirty="0"/>
              <a:t>Guarantees durability of committed events</a:t>
            </a:r>
          </a:p>
          <a:p>
            <a:r>
              <a:rPr lang="en-US" dirty="0" smtClean="0"/>
              <a:t>Flushes to disk at the end of each transaction</a:t>
            </a:r>
          </a:p>
          <a:p>
            <a:pPr lvl="1"/>
            <a:r>
              <a:rPr lang="en-US" dirty="0" smtClean="0"/>
              <a:t>Use larger batch sizes to maximize the performance</a:t>
            </a:r>
          </a:p>
          <a:p>
            <a:r>
              <a:rPr lang="en-US" dirty="0"/>
              <a:t>Able to perform parallel writes to multiple disks</a:t>
            </a:r>
          </a:p>
          <a:p>
            <a:r>
              <a:rPr lang="en-US" dirty="0" smtClean="0"/>
              <a:t>Cheaper </a:t>
            </a:r>
            <a:r>
              <a:rPr lang="en-US" dirty="0"/>
              <a:t>per GB  than Memory </a:t>
            </a:r>
            <a:r>
              <a:rPr lang="en-US" dirty="0" smtClean="0"/>
              <a:t>channel, yet scalable</a:t>
            </a:r>
          </a:p>
          <a:p>
            <a:r>
              <a:rPr lang="en-US" dirty="0" smtClean="0"/>
              <a:t>Able to buffer lots of data when there is a downstream outage</a:t>
            </a:r>
          </a:p>
        </p:txBody>
      </p:sp>
    </p:spTree>
    <p:extLst>
      <p:ext uri="{BB962C8B-B14F-4D97-AF65-F5344CB8AC3E}">
        <p14:creationId xmlns:p14="http://schemas.microsoft.com/office/powerpoint/2010/main" val="248301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Reliability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Normal Flow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Communication Failure between Agents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Communication Restored, Flow back to Normal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overview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56" y="1339205"/>
            <a:ext cx="6897795" cy="828675"/>
          </a:xfrm>
          <a:prstGeom prst="rect">
            <a:avLst/>
          </a:prstGeom>
        </p:spPr>
      </p:pic>
      <p:pic>
        <p:nvPicPr>
          <p:cNvPr id="9" name="Picture 8" descr="overview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56" y="2357915"/>
            <a:ext cx="6897795" cy="828675"/>
          </a:xfrm>
          <a:prstGeom prst="rect">
            <a:avLst/>
          </a:prstGeom>
        </p:spPr>
      </p:pic>
      <p:pic>
        <p:nvPicPr>
          <p:cNvPr id="10" name="Picture 9" descr="overview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56" y="3516545"/>
            <a:ext cx="689779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7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Channels: Memory channel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durability guarantees</a:t>
            </a:r>
          </a:p>
          <a:p>
            <a:r>
              <a:rPr lang="en-US" dirty="0" smtClean="0"/>
              <a:t>Events stored only in memory</a:t>
            </a:r>
          </a:p>
          <a:p>
            <a:r>
              <a:rPr lang="en-US" dirty="0" smtClean="0"/>
              <a:t>Very low read/write latencies</a:t>
            </a:r>
          </a:p>
          <a:p>
            <a:pPr lvl="1"/>
            <a:r>
              <a:rPr lang="en-US" dirty="0" smtClean="0"/>
              <a:t>Less sensitive to batch size settings than File Channel</a:t>
            </a:r>
          </a:p>
          <a:p>
            <a:pPr lvl="1"/>
            <a:r>
              <a:rPr lang="en-US" dirty="0" smtClean="0"/>
              <a:t>Single-event transactions are still pretty fast</a:t>
            </a:r>
          </a:p>
          <a:p>
            <a:r>
              <a:rPr lang="en-US" dirty="0" smtClean="0"/>
              <a:t>Limited by available physical RAM</a:t>
            </a:r>
          </a:p>
          <a:p>
            <a:r>
              <a:rPr lang="en-US" dirty="0" smtClean="0"/>
              <a:t>Much higher cost per GB than File channel</a:t>
            </a:r>
          </a:p>
          <a:p>
            <a:r>
              <a:rPr lang="en-US" dirty="0" smtClean="0"/>
              <a:t>Lower capacity, so less able to tolerate downstream outages</a:t>
            </a:r>
          </a:p>
        </p:txBody>
      </p:sp>
    </p:spTree>
    <p:extLst>
      <p:ext uri="{BB962C8B-B14F-4D97-AF65-F5344CB8AC3E}">
        <p14:creationId xmlns:p14="http://schemas.microsoft.com/office/powerpoint/2010/main" val="127371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Tuning: Capacity planning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Rules of thumb</a:t>
            </a:r>
          </a:p>
          <a:p>
            <a:pPr lvl="1"/>
            <a:r>
              <a:rPr lang="en-US" dirty="0" smtClean="0"/>
              <a:t>At any given hop, consider how much downtime you want to tolerate. Set your channel capacity to tolerate it</a:t>
            </a:r>
          </a:p>
          <a:p>
            <a:pPr lvl="2"/>
            <a:r>
              <a:rPr lang="en-US" dirty="0" smtClean="0"/>
              <a:t>e.g.: Tolerate 1 hour of downtime. Rate = 1,000 events/sec</a:t>
            </a:r>
          </a:p>
          <a:p>
            <a:pPr lvl="2"/>
            <a:r>
              <a:rPr lang="en-US" dirty="0" smtClean="0"/>
              <a:t>Channel capacity = 1,000 events/sec * 60 sec/min * 60 min/hour</a:t>
            </a:r>
          </a:p>
          <a:p>
            <a:pPr lvl="2"/>
            <a:r>
              <a:rPr lang="en-US" dirty="0" smtClean="0"/>
              <a:t>Channel capacity = 3,600,000 events</a:t>
            </a:r>
          </a:p>
          <a:p>
            <a:pPr lvl="1"/>
            <a:r>
              <a:rPr lang="en-US" dirty="0" smtClean="0"/>
              <a:t>Plan for 2 or more Flume agent tiers: collection &amp; storage</a:t>
            </a:r>
          </a:p>
          <a:p>
            <a:pPr lvl="1"/>
            <a:r>
              <a:rPr lang="en-US" dirty="0"/>
              <a:t>Use a load-balancing sink processor to spread the load</a:t>
            </a:r>
          </a:p>
          <a:p>
            <a:pPr lvl="1"/>
            <a:r>
              <a:rPr lang="en-US" dirty="0" smtClean="0"/>
              <a:t>20:1 or 30:1 </a:t>
            </a:r>
            <a:r>
              <a:rPr lang="en-US" dirty="0"/>
              <a:t>ratio of clients to </a:t>
            </a:r>
            <a:r>
              <a:rPr lang="en-US" dirty="0" smtClean="0"/>
              <a:t>collection </a:t>
            </a:r>
            <a:r>
              <a:rPr lang="en-US" dirty="0"/>
              <a:t>agents is </a:t>
            </a:r>
            <a:r>
              <a:rPr lang="en-US" dirty="0" smtClean="0"/>
              <a:t>reasonable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8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Tuning: Steady-state </a:t>
            </a:r>
            <a:r>
              <a:rPr lang="en-US" i="1" dirty="0" err="1" smtClean="0"/>
              <a:t>ChannelSize</a:t>
            </a:r>
            <a:endParaRPr lang="en-US" i="1" dirty="0">
              <a:solidFill>
                <a:srgbClr val="0392B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metric: </a:t>
            </a:r>
            <a:r>
              <a:rPr lang="en-US" i="1" dirty="0" err="1" smtClean="0"/>
              <a:t>ChannelSize</a:t>
            </a:r>
            <a:r>
              <a:rPr lang="en-US" dirty="0" smtClean="0"/>
              <a:t> at each hop</a:t>
            </a:r>
          </a:p>
          <a:p>
            <a:r>
              <a:rPr lang="en-US" dirty="0" smtClean="0"/>
              <a:t>Watch </a:t>
            </a:r>
            <a:r>
              <a:rPr lang="en-US" i="1" dirty="0" err="1" smtClean="0"/>
              <a:t>ChannelSize</a:t>
            </a:r>
            <a:r>
              <a:rPr lang="en-US" dirty="0" smtClean="0"/>
              <a:t> to pinpoint bottlenecks in the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Tuning: Batch Size</a:t>
            </a:r>
            <a:endParaRPr lang="en-US" i="1" dirty="0">
              <a:solidFill>
                <a:srgbClr val="0392B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Batch size affects </a:t>
            </a:r>
            <a:r>
              <a:rPr lang="en-US" b="1" dirty="0" smtClean="0"/>
              <a:t>throughput </a:t>
            </a:r>
            <a:r>
              <a:rPr lang="en-US" dirty="0" smtClean="0"/>
              <a:t>and </a:t>
            </a:r>
            <a:r>
              <a:rPr lang="en-US" b="1" dirty="0" smtClean="0"/>
              <a:t>duplication under failure</a:t>
            </a:r>
          </a:p>
          <a:p>
            <a:r>
              <a:rPr lang="en-US" dirty="0" smtClean="0"/>
              <a:t>The higher the batch size, the better performance, but…</a:t>
            </a:r>
          </a:p>
          <a:p>
            <a:r>
              <a:rPr lang="en-US" dirty="0" smtClean="0"/>
              <a:t>If there is a failure mid-transaction, as many as </a:t>
            </a:r>
            <a:r>
              <a:rPr lang="en-US" i="1" dirty="0" err="1" smtClean="0"/>
              <a:t>batchSize</a:t>
            </a:r>
            <a:r>
              <a:rPr lang="en-US" i="1" dirty="0" smtClean="0"/>
              <a:t> Event</a:t>
            </a:r>
            <a:r>
              <a:rPr lang="en-US" dirty="0" smtClean="0"/>
              <a:t>s may be duplicated (re-tried) downstream</a:t>
            </a:r>
          </a:p>
          <a:p>
            <a:r>
              <a:rPr lang="en-US" dirty="0" smtClean="0"/>
              <a:t>Rule of thumb:</a:t>
            </a:r>
          </a:p>
          <a:p>
            <a:pPr lvl="1"/>
            <a:r>
              <a:rPr lang="en-US" dirty="0" smtClean="0"/>
              <a:t>Batch sizes of 100 or 1,000 or 10,000 may be optimal depending on event size, throughput,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8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Tuning: Batch Size</a:t>
            </a:r>
            <a:endParaRPr lang="en-US" i="1" dirty="0">
              <a:solidFill>
                <a:srgbClr val="0392B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Batch size should equal sum of batch sizes of input streams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9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Tuning: Using parallelism</a:t>
            </a:r>
            <a:endParaRPr lang="en-US" i="1" dirty="0">
              <a:solidFill>
                <a:srgbClr val="0392B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Sinks are single-threaded</a:t>
            </a:r>
          </a:p>
          <a:p>
            <a:r>
              <a:rPr lang="en-US" dirty="0" smtClean="0"/>
              <a:t>Attach multiple sinks to a single channel: Increase throughput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5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9144000" cy="4686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126</a:t>
            </a:fld>
            <a:endParaRPr lang="en-US" dirty="0"/>
          </a:p>
        </p:txBody>
      </p:sp>
      <p:sp>
        <p:nvSpPr>
          <p:cNvPr id="22" name="Oval 2"/>
          <p:cNvSpPr>
            <a:spLocks noChangeArrowheads="1"/>
          </p:cNvSpPr>
          <p:nvPr/>
        </p:nvSpPr>
        <p:spPr bwMode="auto">
          <a:xfrm>
            <a:off x="3127704" y="3877899"/>
            <a:ext cx="2393058" cy="440055"/>
          </a:xfrm>
          <a:prstGeom prst="ellipse">
            <a:avLst/>
          </a:prstGeom>
          <a:gradFill rotWithShape="1">
            <a:gsLst>
              <a:gs pos="0">
                <a:srgbClr val="333333">
                  <a:alpha val="79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1522" y="2330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2110" y="739333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19A5C8"/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8936" y="329266"/>
            <a:ext cx="1905081" cy="52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/>
                <a:cs typeface="Georgia"/>
              </a:rPr>
              <a:t>?</a:t>
            </a:r>
            <a:endParaRPr lang="en-US" sz="25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6890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 rotWithShape="1">
          <a:blip r:embed="rId2"/>
          <a:srcRect t="7048" b="10404"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ym typeface="Wingdings"/>
              </a:rPr>
              <a:t>Channels decouple impedance of upstream and downstream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Upstream burstiness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is damped by channels</a:t>
            </a:r>
          </a:p>
          <a:p>
            <a:r>
              <a:rPr lang="en-US" dirty="0" smtClean="0">
                <a:sym typeface="Wingdings"/>
              </a:rPr>
              <a:t>Downstream failures are transparently absorbed by channels</a:t>
            </a:r>
          </a:p>
          <a:p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 Sizing of channel capacity is key in realizing these 	benefits</a:t>
            </a:r>
          </a:p>
          <a:p>
            <a:endParaRPr lang="en-US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0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Java Properties File Format</a:t>
            </a:r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# Comment line</a:t>
            </a:r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key1 = value</a:t>
            </a:r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key2 = multi-line \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smtClean="0">
                <a:latin typeface="Courier"/>
                <a:cs typeface="Courier"/>
              </a:rPr>
              <a:t>			value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Hierarchical, Name Based Configuration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"/>
                <a:cs typeface="Courier"/>
              </a:rPr>
              <a:t>agent1</a:t>
            </a:r>
            <a:r>
              <a:rPr lang="en-US" dirty="0" smtClean="0">
                <a:latin typeface="Courier"/>
                <a:cs typeface="Courier"/>
              </a:rPr>
              <a:t>.channels.</a:t>
            </a:r>
            <a:r>
              <a:rPr lang="en-US" b="1" dirty="0" smtClean="0">
                <a:latin typeface="Courier"/>
                <a:cs typeface="Courier"/>
              </a:rPr>
              <a:t>myChannel</a:t>
            </a:r>
            <a:r>
              <a:rPr lang="en-US" dirty="0" smtClean="0">
                <a:latin typeface="Courier"/>
                <a:cs typeface="Courier"/>
              </a:rPr>
              <a:t>.type = FILE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"/>
                <a:cs typeface="Courier"/>
              </a:rPr>
              <a:t>agent1</a:t>
            </a:r>
            <a:r>
              <a:rPr lang="en-US" dirty="0" smtClean="0">
                <a:latin typeface="Courier"/>
                <a:cs typeface="Courier"/>
              </a:rPr>
              <a:t>.channels.</a:t>
            </a:r>
            <a:r>
              <a:rPr lang="en-US" b="1" dirty="0" smtClean="0">
                <a:latin typeface="Courier"/>
                <a:cs typeface="Courier"/>
              </a:rPr>
              <a:t>myChannel</a:t>
            </a:r>
            <a:r>
              <a:rPr lang="en-US" dirty="0" smtClean="0">
                <a:latin typeface="Courier"/>
                <a:cs typeface="Courier"/>
              </a:rPr>
              <a:t>.capacity = 1000</a:t>
            </a:r>
            <a:endParaRPr lang="en-US" dirty="0">
              <a:latin typeface="Courier"/>
              <a:cs typeface="Courier"/>
            </a:endParaRPr>
          </a:p>
          <a:p>
            <a:endParaRPr lang="en-US" dirty="0" smtClean="0"/>
          </a:p>
          <a:p>
            <a:r>
              <a:rPr lang="en-US" dirty="0" smtClean="0"/>
              <a:t>Uses soft references for establishing associations</a:t>
            </a:r>
          </a:p>
          <a:p>
            <a:pPr marL="457200" lvl="1" indent="0">
              <a:buNone/>
            </a:pPr>
            <a:r>
              <a:rPr lang="en-US" dirty="0" smtClean="0"/>
              <a:t>agent1.sources.mySource.type = HTTP</a:t>
            </a:r>
          </a:p>
          <a:p>
            <a:pPr marL="457200" lvl="1" indent="0">
              <a:buNone/>
            </a:pPr>
            <a:r>
              <a:rPr lang="en-US" dirty="0" smtClean="0"/>
              <a:t>agent1.sources.mySource.channels = </a:t>
            </a:r>
            <a:r>
              <a:rPr lang="en-US" b="1" i="1" dirty="0" err="1" smtClean="0"/>
              <a:t>myChannel</a:t>
            </a:r>
            <a:endParaRPr lang="en-US" b="1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8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Global List of Enabled Components</a:t>
            </a:r>
          </a:p>
          <a:p>
            <a:endParaRPr lang="en-US" sz="1000" dirty="0"/>
          </a:p>
          <a:p>
            <a:pPr marL="40005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agent1.soruces = mySource1 mySource2</a:t>
            </a:r>
          </a:p>
          <a:p>
            <a:pPr marL="40005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agent1.sinks = mySink1 mySink2</a:t>
            </a:r>
          </a:p>
          <a:p>
            <a:pPr marL="40005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agent1.channels = </a:t>
            </a:r>
            <a:r>
              <a:rPr lang="en-US" sz="1600" dirty="0" err="1" smtClean="0">
                <a:latin typeface="Courier"/>
                <a:cs typeface="Courier"/>
              </a:rPr>
              <a:t>myChannel</a:t>
            </a:r>
            <a:endParaRPr lang="en-US" sz="1600" dirty="0" smtClean="0">
              <a:latin typeface="Courier"/>
              <a:cs typeface="Courier"/>
            </a:endParaRPr>
          </a:p>
          <a:p>
            <a:pPr marL="40005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...</a:t>
            </a:r>
          </a:p>
          <a:p>
            <a:pPr marL="40005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agent1.sources.mySource3.type = Avro</a:t>
            </a:r>
          </a:p>
          <a:p>
            <a:pPr marL="40005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...</a:t>
            </a:r>
          </a:p>
          <a:p>
            <a:endParaRPr lang="en-US" sz="1000" dirty="0" smtClean="0"/>
          </a:p>
          <a:p>
            <a:r>
              <a:rPr lang="en-US" dirty="0" smtClean="0"/>
              <a:t>Custom Components get their own namespace</a:t>
            </a:r>
          </a:p>
          <a:p>
            <a:endParaRPr lang="en-US" sz="1100" dirty="0" smtClean="0"/>
          </a:p>
          <a:p>
            <a:pPr marL="400050" lvl="1" indent="0">
              <a:buNone/>
            </a:pPr>
            <a:r>
              <a:rPr lang="en-US" sz="1600" dirty="0">
                <a:latin typeface="Courier"/>
                <a:cs typeface="Courier"/>
              </a:rPr>
              <a:t>agent1.</a:t>
            </a:r>
            <a:r>
              <a:rPr lang="en-US" sz="1600" dirty="0" smtClean="0">
                <a:latin typeface="Courier"/>
                <a:cs typeface="Courier"/>
              </a:rPr>
              <a:t>soruces.mySource1.</a:t>
            </a:r>
            <a:r>
              <a:rPr lang="en-US" sz="1600" i="1" dirty="0" smtClean="0">
                <a:latin typeface="Courier"/>
                <a:cs typeface="Courier"/>
              </a:rPr>
              <a:t>type</a:t>
            </a:r>
            <a:r>
              <a:rPr lang="en-US" sz="1600" dirty="0" smtClean="0">
                <a:latin typeface="Courier"/>
                <a:cs typeface="Courier"/>
              </a:rPr>
              <a:t> = </a:t>
            </a:r>
            <a:r>
              <a:rPr lang="en-US" sz="1600" i="1" dirty="0" err="1" smtClean="0">
                <a:latin typeface="Courier"/>
                <a:cs typeface="Courier"/>
              </a:rPr>
              <a:t>org.example.source.AtomSource</a:t>
            </a:r>
            <a:endParaRPr lang="en-US" sz="1600" i="1" dirty="0" smtClean="0">
              <a:latin typeface="Courier"/>
              <a:cs typeface="Courier"/>
            </a:endParaRPr>
          </a:p>
          <a:p>
            <a:pPr marL="40005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agent1.sources.mySource1.</a:t>
            </a:r>
            <a:r>
              <a:rPr lang="en-US" sz="1600" b="1" dirty="0" smtClean="0">
                <a:latin typeface="Courier"/>
                <a:cs typeface="Courier"/>
              </a:rPr>
              <a:t>feed = http://</a:t>
            </a:r>
            <a:r>
              <a:rPr lang="en-US" sz="1600" b="1" dirty="0" err="1" smtClean="0">
                <a:latin typeface="Courier"/>
                <a:cs typeface="Courier"/>
              </a:rPr>
              <a:t>feedserver.com</a:t>
            </a:r>
            <a:r>
              <a:rPr lang="en-US" sz="1600" b="1" dirty="0" smtClean="0">
                <a:latin typeface="Courier"/>
                <a:cs typeface="Courier"/>
              </a:rPr>
              <a:t>/</a:t>
            </a:r>
            <a:r>
              <a:rPr lang="en-US" sz="1600" b="1" dirty="0" err="1" smtClean="0">
                <a:latin typeface="Courier"/>
                <a:cs typeface="Courier"/>
              </a:rPr>
              <a:t>news.xml</a:t>
            </a:r>
            <a:endParaRPr lang="en-US" sz="1600" b="1" dirty="0" smtClean="0">
              <a:latin typeface="Courier"/>
              <a:cs typeface="Courier"/>
            </a:endParaRPr>
          </a:p>
          <a:p>
            <a:pPr marL="400050" lvl="1" indent="0">
              <a:buNone/>
            </a:pPr>
            <a:r>
              <a:rPr lang="en-US" sz="1600" dirty="0" smtClean="0">
                <a:latin typeface="Courier"/>
                <a:cs typeface="Courier"/>
              </a:rPr>
              <a:t>agent1.sources.mySource1.</a:t>
            </a:r>
            <a:r>
              <a:rPr lang="en-US" sz="1600" b="1" dirty="0" smtClean="0">
                <a:latin typeface="Courier"/>
                <a:cs typeface="Courier"/>
              </a:rPr>
              <a:t>cache-duration = 24</a:t>
            </a:r>
            <a:endParaRPr lang="en-US" sz="1600" b="1" dirty="0">
              <a:latin typeface="Courier"/>
              <a:cs typeface="Courier"/>
            </a:endParaRPr>
          </a:p>
          <a:p>
            <a:pPr marL="400050" lvl="1" indent="0">
              <a:buNone/>
            </a:pPr>
            <a:r>
              <a:rPr lang="en-US" sz="1600" dirty="0">
                <a:latin typeface="Courier"/>
                <a:cs typeface="Courier"/>
              </a:rPr>
              <a:t>...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5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agent1.properties: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>
                <a:solidFill>
                  <a:srgbClr val="A6A6A6"/>
                </a:solidFill>
              </a:rPr>
              <a:t># Active components</a:t>
            </a:r>
          </a:p>
          <a:p>
            <a:pPr marL="400050" lvl="1" indent="0">
              <a:buNone/>
            </a:pPr>
            <a:r>
              <a:rPr lang="en-US" dirty="0"/>
              <a:t>agent1.sources = src1</a:t>
            </a:r>
          </a:p>
          <a:p>
            <a:pPr marL="400050" lvl="1" indent="0">
              <a:buNone/>
            </a:pPr>
            <a:r>
              <a:rPr lang="en-US" dirty="0"/>
              <a:t>agent1.channels = ch1</a:t>
            </a:r>
          </a:p>
          <a:p>
            <a:pPr marL="400050" lvl="1" indent="0">
              <a:buNone/>
            </a:pPr>
            <a:r>
              <a:rPr lang="en-US" dirty="0"/>
              <a:t>agent1.sinks = sink1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>
                <a:solidFill>
                  <a:srgbClr val="A6A6A6"/>
                </a:solidFill>
              </a:rPr>
              <a:t># Define and configure src1</a:t>
            </a:r>
          </a:p>
          <a:p>
            <a:pPr marL="400050" lvl="1" indent="0">
              <a:buNone/>
            </a:pPr>
            <a:r>
              <a:rPr lang="en-US" dirty="0"/>
              <a:t>agent1.sources.src1.type = </a:t>
            </a:r>
            <a:r>
              <a:rPr lang="en-US" dirty="0" err="1"/>
              <a:t>netcat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agent1.sources.src1.channels = ch1</a:t>
            </a:r>
          </a:p>
          <a:p>
            <a:pPr marL="400050" lvl="1" indent="0">
              <a:buNone/>
            </a:pPr>
            <a:r>
              <a:rPr lang="en-US" dirty="0"/>
              <a:t>agent1.sources.src1.bind = 127.0.0.1</a:t>
            </a:r>
          </a:p>
          <a:p>
            <a:pPr marL="400050" lvl="1" indent="0">
              <a:buNone/>
            </a:pPr>
            <a:r>
              <a:rPr lang="en-US" dirty="0"/>
              <a:t>agent1.sources.src1.port = 10112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>
                <a:solidFill>
                  <a:srgbClr val="A6A6A6"/>
                </a:solidFill>
              </a:rPr>
              <a:t># Define and configure sink1</a:t>
            </a:r>
          </a:p>
          <a:p>
            <a:pPr marL="400050" lvl="1" indent="0">
              <a:buNone/>
            </a:pPr>
            <a:r>
              <a:rPr lang="en-US" dirty="0"/>
              <a:t>agent1.sinks.sink1.type = logger</a:t>
            </a:r>
          </a:p>
          <a:p>
            <a:pPr marL="400050" lvl="1" indent="0">
              <a:buNone/>
            </a:pPr>
            <a:r>
              <a:rPr lang="en-US" dirty="0"/>
              <a:t>agent1.sinks.sink1.channel = ch1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>
                <a:solidFill>
                  <a:srgbClr val="A6A6A6"/>
                </a:solidFill>
              </a:rPr>
              <a:t># Define and configure ch1</a:t>
            </a:r>
          </a:p>
          <a:p>
            <a:pPr marL="400050" lvl="1" indent="0">
              <a:buNone/>
            </a:pPr>
            <a:r>
              <a:rPr lang="en-US" dirty="0"/>
              <a:t>agent1.channels.ch1.type = memory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971550"/>
            <a:ext cx="39624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itchFamily="34" charset="0"/>
              <a:buNone/>
            </a:pPr>
            <a:endParaRPr lang="en-US" dirty="0"/>
          </a:p>
          <a:p>
            <a:pPr marL="400050" lvl="1" indent="0">
              <a:buFont typeface="Arial" pitchFamily="34" charset="0"/>
              <a:buNone/>
            </a:pPr>
            <a:r>
              <a:rPr lang="en-US" sz="1800" b="1" dirty="0" smtClean="0"/>
              <a:t>Active Agent Components</a:t>
            </a:r>
          </a:p>
          <a:p>
            <a:pPr marL="400050" lvl="1" indent="0">
              <a:buFont typeface="Arial" pitchFamily="34" charset="0"/>
              <a:buNone/>
            </a:pPr>
            <a:r>
              <a:rPr lang="en-US" sz="1800" dirty="0" smtClean="0"/>
              <a:t>(Sources, Channels, Sinks)</a:t>
            </a:r>
          </a:p>
          <a:p>
            <a:pPr marL="400050" lvl="1" indent="0">
              <a:buFont typeface="Arial" pitchFamily="34" charset="0"/>
              <a:buNone/>
            </a:pPr>
            <a:endParaRPr lang="en-US" dirty="0" smtClean="0"/>
          </a:p>
          <a:p>
            <a:pPr marL="400050" lvl="1" indent="0">
              <a:buFont typeface="Arial" pitchFamily="34" charset="0"/>
              <a:buNone/>
            </a:pPr>
            <a:endParaRPr lang="en-US" sz="1800" dirty="0" smtClean="0"/>
          </a:p>
          <a:p>
            <a:pPr marL="400050" lvl="1" indent="0">
              <a:buFont typeface="Arial" pitchFamily="34" charset="0"/>
              <a:buNone/>
            </a:pPr>
            <a:r>
              <a:rPr lang="en-US" sz="1800" b="1" dirty="0" smtClean="0"/>
              <a:t>Individual Component Configuration</a:t>
            </a:r>
            <a:endParaRPr lang="en-US" sz="1800" b="1" dirty="0"/>
          </a:p>
          <a:p>
            <a:pPr marL="400050" lvl="1" indent="0">
              <a:buFont typeface="Arial" pitchFamily="34" charset="0"/>
              <a:buNone/>
            </a:pPr>
            <a:endParaRPr lang="en-US" dirty="0" smtClean="0"/>
          </a:p>
          <a:p>
            <a:pPr marL="400050" lvl="1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2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configuration file can contain configuration information for many Agents</a:t>
            </a:r>
          </a:p>
          <a:p>
            <a:r>
              <a:rPr lang="en-US" dirty="0" smtClean="0"/>
              <a:t>Only the portion of configuration associated with the name of the Agent will be loaded</a:t>
            </a:r>
          </a:p>
          <a:p>
            <a:r>
              <a:rPr lang="en-US" dirty="0" smtClean="0"/>
              <a:t>Components defined in the configuration but not in the active list will be ignored</a:t>
            </a:r>
          </a:p>
          <a:p>
            <a:r>
              <a:rPr lang="en-US" dirty="0" smtClean="0"/>
              <a:t>Components that are misconfigured will be ignored</a:t>
            </a:r>
          </a:p>
          <a:p>
            <a:r>
              <a:rPr lang="en-US" dirty="0" smtClean="0"/>
              <a:t>Agent automatically reloads configuration if it changes on 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1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Typical Deployment</a:t>
            </a:r>
          </a:p>
          <a:p>
            <a:r>
              <a:rPr lang="en-US" dirty="0" smtClean="0"/>
              <a:t>All agents in a specific tier could be given the same name</a:t>
            </a:r>
          </a:p>
          <a:p>
            <a:r>
              <a:rPr lang="en-US" dirty="0" smtClean="0"/>
              <a:t>One configuration file with entries for three agents can be used throughout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Content Placeholder 5" descr="deployment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01" r="-15301"/>
          <a:stretch/>
        </p:blipFill>
        <p:spPr/>
      </p:pic>
    </p:spTree>
    <p:extLst>
      <p:ext uri="{BB962C8B-B14F-4D97-AF65-F5344CB8AC3E}">
        <p14:creationId xmlns:p14="http://schemas.microsoft.com/office/powerpoint/2010/main" val="352190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00150"/>
            <a:ext cx="7943978" cy="696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Achieved using Interceptors and Channel Selectors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Content Placeholder 7" descr="overview-4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2228" r="474" b="46287"/>
          <a:stretch/>
        </p:blipFill>
        <p:spPr>
          <a:xfrm>
            <a:off x="1629373" y="1922392"/>
            <a:ext cx="5802754" cy="1747632"/>
          </a:xfrm>
        </p:spPr>
      </p:pic>
    </p:spTree>
    <p:extLst>
      <p:ext uri="{BB962C8B-B14F-4D97-AF65-F5344CB8AC3E}">
        <p14:creationId xmlns:p14="http://schemas.microsoft.com/office/powerpoint/2010/main" val="38645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oudera_logo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61" y="167474"/>
            <a:ext cx="1789813" cy="4017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79403" y="723902"/>
            <a:ext cx="7004098" cy="13869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Headline Goes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Here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04909" y="2211273"/>
            <a:ext cx="6877003" cy="8557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BBC"/>
              </a:buClr>
              <a:buSzPct val="800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CDD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Speaker Name or Subhead Goes Here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6CDD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2169676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584495" y="907676"/>
            <a:ext cx="2762962" cy="8875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DO NOT USE PUBLICLY </a:t>
            </a:r>
            <a:r>
              <a:rPr lang="en-US" dirty="0" smtClean="0"/>
              <a:t>PRIOR TO 10/23/12</a:t>
            </a:r>
            <a:endParaRPr lang="en-US" dirty="0"/>
          </a:p>
        </p:txBody>
      </p:sp>
      <p:pic>
        <p:nvPicPr>
          <p:cNvPr id="11" name="Picture 10" descr="paint_1016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4804" y="16423"/>
            <a:ext cx="7622244" cy="3905624"/>
            <a:chOff x="664804" y="16423"/>
            <a:chExt cx="7622244" cy="3905624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664804" y="16423"/>
              <a:ext cx="7004098" cy="184931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j-ea"/>
                  <a:cs typeface="Calibri"/>
                </a:rPr>
                <a:t>Apache Flume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52392" y="1944123"/>
              <a:ext cx="7534656" cy="914"/>
            </a:xfrm>
            <a:prstGeom prst="line">
              <a:avLst/>
            </a:prstGeom>
            <a:ln w="9525" cap="flat" cmpd="sng" algn="ctr">
              <a:gradFill flip="none" rotWithShape="1">
                <a:gsLst>
                  <a:gs pos="0">
                    <a:srgbClr val="76CDDD">
                      <a:alpha val="70000"/>
                    </a:srgbClr>
                  </a:gs>
                  <a:gs pos="100000">
                    <a:srgbClr val="0080B4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664804" y="2044398"/>
              <a:ext cx="6399277" cy="187764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 lvl="0">
                <a:spcBef>
                  <a:spcPct val="20000"/>
                </a:spcBef>
                <a:buClr>
                  <a:srgbClr val="00ABBC"/>
                </a:buClr>
                <a:buSzPct val="80000"/>
                <a:defRPr/>
              </a:pPr>
              <a:r>
                <a:rPr lang="en-US" sz="2000" dirty="0" smtClean="0">
                  <a:solidFill>
                    <a:schemeClr val="bg1"/>
                  </a:solidFill>
                  <a:cs typeface="Arial"/>
                </a:rPr>
                <a:t>Arvind Prabhakar </a:t>
              </a:r>
              <a:r>
                <a:rPr lang="en-US" sz="2000" dirty="0" smtClean="0">
                  <a:solidFill>
                    <a:schemeClr val="bg1"/>
                  </a:solidFill>
                  <a:cs typeface="Arial"/>
                </a:rPr>
                <a:t> </a:t>
              </a:r>
              <a:r>
                <a:rPr lang="en-US" sz="20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cs typeface="Arial"/>
                </a:rPr>
                <a:t>|</a:t>
              </a:r>
              <a:r>
                <a:rPr lang="en-US" sz="2000" dirty="0" smtClean="0">
                  <a:solidFill>
                    <a:schemeClr val="bg1"/>
                  </a:solidFill>
                  <a:cs typeface="Arial"/>
                </a:rPr>
                <a:t>  </a:t>
              </a:r>
              <a:r>
                <a:rPr lang="en-US" sz="2000" dirty="0" smtClean="0">
                  <a:solidFill>
                    <a:schemeClr val="bg1"/>
                  </a:solidFill>
                  <a:cs typeface="Arial"/>
                </a:rPr>
                <a:t>Engineering Manager, Cloudera </a:t>
              </a:r>
            </a:p>
            <a:p>
              <a:pPr lvl="0">
                <a:spcBef>
                  <a:spcPct val="20000"/>
                </a:spcBef>
                <a:buClr>
                  <a:srgbClr val="00ABBC"/>
                </a:buClr>
                <a:buSzPct val="80000"/>
                <a:defRPr/>
              </a:pPr>
              <a:r>
                <a:rPr lang="en-US" sz="1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cs typeface="Arial"/>
                </a:rPr>
                <a:t>October 2012</a:t>
              </a:r>
              <a:endParaRPr lang="en-US" sz="1400" dirty="0">
                <a:solidFill>
                  <a:schemeClr val="bg2">
                    <a:lumMod val="40000"/>
                    <a:lumOff val="60000"/>
                  </a:schemeClr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21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Interceptor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b="1" i="1" dirty="0" smtClean="0"/>
              <a:t>An Interceptor is a component applied to a source in pre-specified order to enable decorating and filtering of events where necessary.</a:t>
            </a:r>
          </a:p>
          <a:p>
            <a:pPr lvl="1"/>
            <a:endParaRPr lang="en-US" dirty="0"/>
          </a:p>
          <a:p>
            <a:r>
              <a:rPr lang="en-US" dirty="0" smtClean="0"/>
              <a:t>Built-in Interceptors allow adding headers such as timestamps, hostname, static markers etc.</a:t>
            </a:r>
          </a:p>
          <a:p>
            <a:r>
              <a:rPr lang="en-US" dirty="0" smtClean="0"/>
              <a:t>Custom interceptors can introspect event payload to create specific headers where necessary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0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Channel Selector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b="1" i="1" dirty="0" smtClean="0"/>
              <a:t>A Channel Selector allows a Source to select one or more Channels from all the Channels that the Source is configured with based on preset criteria.</a:t>
            </a:r>
          </a:p>
          <a:p>
            <a:endParaRPr lang="en-US" dirty="0"/>
          </a:p>
          <a:p>
            <a:r>
              <a:rPr lang="en-US" dirty="0" smtClean="0"/>
              <a:t>Built-in Channel Selectors:</a:t>
            </a:r>
          </a:p>
          <a:p>
            <a:pPr lvl="1"/>
            <a:r>
              <a:rPr lang="en-US" dirty="0" smtClean="0"/>
              <a:t>Replicating: for duplicating the events</a:t>
            </a:r>
          </a:p>
          <a:p>
            <a:pPr lvl="1"/>
            <a:r>
              <a:rPr lang="en-US" dirty="0" smtClean="0"/>
              <a:t>Multiplexing: </a:t>
            </a:r>
            <a:r>
              <a:rPr lang="en-US" u="sng" dirty="0" smtClean="0"/>
              <a:t>for routing based on headers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5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Selector Configuration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Applied via Source configuration under namespace “selector”</a:t>
            </a:r>
          </a:p>
          <a:p>
            <a:pPr marL="400050" lvl="1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# Active components</a:t>
            </a:r>
          </a:p>
          <a:p>
            <a:pPr marL="400050" lvl="1" indent="0">
              <a:buNone/>
            </a:pPr>
            <a:r>
              <a:rPr lang="en-US" sz="1600" dirty="0"/>
              <a:t>agent1.sources = src1</a:t>
            </a:r>
          </a:p>
          <a:p>
            <a:pPr marL="400050" lvl="1" indent="0">
              <a:buNone/>
            </a:pPr>
            <a:r>
              <a:rPr lang="en-US" sz="1600" dirty="0"/>
              <a:t>agent1.channels = </a:t>
            </a:r>
            <a:r>
              <a:rPr lang="en-US" sz="1600" dirty="0" smtClean="0"/>
              <a:t>ch1 ch2</a:t>
            </a:r>
            <a:endParaRPr lang="en-US" sz="1600" dirty="0"/>
          </a:p>
          <a:p>
            <a:pPr marL="400050" lvl="1" indent="0">
              <a:buNone/>
            </a:pPr>
            <a:r>
              <a:rPr lang="en-US" sz="1600" dirty="0"/>
              <a:t>agent1.sinks = </a:t>
            </a:r>
            <a:r>
              <a:rPr lang="en-US" sz="1600" dirty="0" smtClean="0"/>
              <a:t>sink1 sink2</a:t>
            </a:r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# Configure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src1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sz="1600" dirty="0" smtClean="0"/>
              <a:t>agent1.sources.src1.type = AVRO</a:t>
            </a:r>
          </a:p>
          <a:p>
            <a:pPr marL="400050" lvl="1" indent="0">
              <a:buNone/>
            </a:pPr>
            <a:r>
              <a:rPr lang="en-US" sz="1600" dirty="0"/>
              <a:t>agent1.sources.src1</a:t>
            </a:r>
            <a:r>
              <a:rPr lang="en-US" sz="1600" dirty="0" smtClean="0"/>
              <a:t>.channels = ch1 ch2</a:t>
            </a:r>
            <a:endParaRPr lang="en-US" sz="1600" dirty="0"/>
          </a:p>
          <a:p>
            <a:pPr marL="400050" lvl="1" indent="0">
              <a:buNone/>
            </a:pPr>
            <a:r>
              <a:rPr lang="en-US" sz="1600" b="1" dirty="0"/>
              <a:t>agent1</a:t>
            </a:r>
            <a:r>
              <a:rPr lang="en-US" sz="1600" b="1" dirty="0" smtClean="0"/>
              <a:t>.sources.src1.selector.type</a:t>
            </a:r>
            <a:r>
              <a:rPr lang="en-US" sz="1600" dirty="0" smtClean="0"/>
              <a:t> = multiplexing</a:t>
            </a:r>
            <a:endParaRPr lang="en-US" sz="1600" dirty="0"/>
          </a:p>
          <a:p>
            <a:pPr marL="400050" lvl="1" indent="0">
              <a:buNone/>
            </a:pPr>
            <a:r>
              <a:rPr lang="en-US" sz="1600" dirty="0"/>
              <a:t>agent1</a:t>
            </a:r>
            <a:r>
              <a:rPr lang="en-US" sz="1600" dirty="0" smtClean="0"/>
              <a:t>.sources.src1.selector.header = priority</a:t>
            </a:r>
          </a:p>
          <a:p>
            <a:pPr marL="400050" lvl="1" indent="0">
              <a:buNone/>
            </a:pPr>
            <a:r>
              <a:rPr lang="en-US" sz="1600" dirty="0" smtClean="0"/>
              <a:t>agent1.sources.src1.selector.mapping.high = ch1</a:t>
            </a:r>
          </a:p>
          <a:p>
            <a:pPr marL="400050" lvl="1" indent="0">
              <a:buNone/>
            </a:pPr>
            <a:r>
              <a:rPr lang="en-US" sz="1600" dirty="0" smtClean="0"/>
              <a:t>agent1.sources.src1.selector.mapping.low = ch2</a:t>
            </a:r>
          </a:p>
          <a:p>
            <a:pPr marL="400050" lvl="1" indent="0">
              <a:buNone/>
            </a:pPr>
            <a:r>
              <a:rPr lang="en-US" sz="1600" dirty="0" smtClean="0"/>
              <a:t>agent1.sources.src1.selector.default = ch2</a:t>
            </a:r>
          </a:p>
          <a:p>
            <a:pPr marL="400050" lvl="1" indent="0">
              <a:buNone/>
            </a:pPr>
            <a:r>
              <a:rPr lang="en-US" sz="1600" dirty="0" smtClean="0"/>
              <a:t>...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1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Terminal Sinks can directly use Headers to make destination selections</a:t>
            </a:r>
          </a:p>
          <a:p>
            <a:pPr lvl="1"/>
            <a:r>
              <a:rPr lang="en-US" dirty="0" smtClean="0"/>
              <a:t>HDFS Sink can use headers values to create dynamic path for files that the event will be added to.</a:t>
            </a:r>
          </a:p>
          <a:p>
            <a:pPr lvl="1"/>
            <a:r>
              <a:rPr lang="en-US" dirty="0" smtClean="0"/>
              <a:t>Some headers such as timestamps can be used in a more sophisticated manner</a:t>
            </a:r>
          </a:p>
          <a:p>
            <a:pPr lvl="1"/>
            <a:endParaRPr lang="en-US" dirty="0"/>
          </a:p>
          <a:p>
            <a:r>
              <a:rPr lang="en-US" dirty="0" smtClean="0"/>
              <a:t>Custom Channel Selector can be used for doing specialized routing where necessary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4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 and Failover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Sink Processor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457200" lvl="1" indent="0">
              <a:buNone/>
            </a:pPr>
            <a:r>
              <a:rPr lang="en-US" b="1" dirty="0" smtClean="0"/>
              <a:t>A Sink Processor is responsible for invoking one sink from an assigned group of sinks.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Built-in Sink Processors:</a:t>
            </a:r>
          </a:p>
          <a:p>
            <a:pPr lvl="1"/>
            <a:r>
              <a:rPr lang="en-US" dirty="0" smtClean="0"/>
              <a:t>Load Balancing Sink Processor – using RANDOM, ROUND_ROBIN or Custom selection algorithm</a:t>
            </a:r>
          </a:p>
          <a:p>
            <a:pPr lvl="1"/>
            <a:r>
              <a:rPr lang="en-US" dirty="0" smtClean="0"/>
              <a:t>Failover Sink Processor </a:t>
            </a:r>
          </a:p>
          <a:p>
            <a:pPr lvl="1"/>
            <a:r>
              <a:rPr lang="en-US" dirty="0" smtClean="0"/>
              <a:t>Default Sink Processor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4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Sink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Invoked by Sink Runner</a:t>
            </a:r>
          </a:p>
          <a:p>
            <a:r>
              <a:rPr lang="en-US" dirty="0" smtClean="0"/>
              <a:t>Acts as a proxy for a Sink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Content Placeholder 7" descr="overview-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76" t="57285" r="-17476"/>
          <a:stretch/>
        </p:blipFill>
        <p:spPr>
          <a:xfrm>
            <a:off x="361522" y="2313066"/>
            <a:ext cx="8229600" cy="151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9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Sink Processor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Applied via “Sink Groups”</a:t>
            </a:r>
          </a:p>
          <a:p>
            <a:r>
              <a:rPr lang="en-US" dirty="0" smtClean="0"/>
              <a:t>Sink Groups declared at global level:</a:t>
            </a:r>
          </a:p>
          <a:p>
            <a:pPr marL="400050" lvl="1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# Active components</a:t>
            </a:r>
          </a:p>
          <a:p>
            <a:pPr marL="400050" lvl="1" indent="0">
              <a:buNone/>
            </a:pPr>
            <a:r>
              <a:rPr lang="en-US" sz="1600" dirty="0"/>
              <a:t>agent1.sources = src1</a:t>
            </a:r>
          </a:p>
          <a:p>
            <a:pPr marL="400050" lvl="1" indent="0">
              <a:buNone/>
            </a:pPr>
            <a:r>
              <a:rPr lang="en-US" sz="1600" dirty="0"/>
              <a:t>agent1.channels = ch1</a:t>
            </a:r>
          </a:p>
          <a:p>
            <a:pPr marL="400050" lvl="1" indent="0">
              <a:buNone/>
            </a:pPr>
            <a:r>
              <a:rPr lang="en-US" sz="1600" dirty="0"/>
              <a:t>agent1.sinks = </a:t>
            </a:r>
            <a:r>
              <a:rPr lang="en-US" sz="1600" dirty="0" smtClean="0"/>
              <a:t>sink1 sink2 sink3</a:t>
            </a:r>
          </a:p>
          <a:p>
            <a:pPr marL="400050" lvl="1" indent="0">
              <a:buNone/>
            </a:pPr>
            <a:r>
              <a:rPr lang="en-US" sz="1600" b="1" dirty="0" smtClean="0"/>
              <a:t>agent1.sinkgroups = </a:t>
            </a:r>
            <a:r>
              <a:rPr lang="en-US" sz="1600" b="1" dirty="0" err="1" smtClean="0"/>
              <a:t>foGroup</a:t>
            </a:r>
            <a:endParaRPr lang="en-US" sz="1600" b="1" dirty="0" smtClean="0"/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# Configure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foGroup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sz="1600" dirty="0" smtClean="0"/>
              <a:t>agent1.sinkgroups.foGroup.sinks = sink1 sink3</a:t>
            </a:r>
          </a:p>
          <a:p>
            <a:pPr marL="400050" lvl="1" indent="0">
              <a:buNone/>
            </a:pPr>
            <a:r>
              <a:rPr lang="en-US" sz="1600" dirty="0" smtClean="0"/>
              <a:t>agent1.sinkgroups.foGroup.processor.type = failover</a:t>
            </a:r>
          </a:p>
          <a:p>
            <a:pPr marL="400050" lvl="1" indent="0">
              <a:buNone/>
            </a:pPr>
            <a:r>
              <a:rPr lang="en-US" sz="1600" dirty="0" smtClean="0"/>
              <a:t>agent1.sinkgroups.foGroup.processor.priority.sink1 = 5</a:t>
            </a:r>
          </a:p>
          <a:p>
            <a:pPr marL="400050" lvl="1" indent="0">
              <a:buNone/>
            </a:pPr>
            <a:r>
              <a:rPr lang="en-US" sz="1600" dirty="0" smtClean="0"/>
              <a:t>agent1.sinkgroups.foGroup.processor.priority.sink3 = 10</a:t>
            </a:r>
          </a:p>
          <a:p>
            <a:pPr marL="400050" lvl="1" indent="0">
              <a:buNone/>
            </a:pPr>
            <a:r>
              <a:rPr lang="en-US" sz="1600" dirty="0" smtClean="0"/>
              <a:t>agent1.sinkgroups.foGroup.processor.maxpenalty = 1000</a:t>
            </a:r>
            <a:endParaRPr lang="en-US" sz="16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3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Sink Processor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Sink can exist in at most one group</a:t>
            </a:r>
          </a:p>
          <a:p>
            <a:r>
              <a:rPr lang="en-US" dirty="0" smtClean="0"/>
              <a:t>A Sink that is not in any group is handled via Default Sink Processor</a:t>
            </a:r>
          </a:p>
          <a:p>
            <a:endParaRPr lang="en-US" dirty="0" smtClean="0"/>
          </a:p>
          <a:p>
            <a:r>
              <a:rPr lang="en-US" dirty="0" smtClean="0"/>
              <a:t>Caution:</a:t>
            </a:r>
          </a:p>
          <a:p>
            <a:pPr marL="457200" lvl="1" indent="0">
              <a:buNone/>
            </a:pPr>
            <a:r>
              <a:rPr lang="en-US" b="1" dirty="0" smtClean="0"/>
              <a:t>Removing a Sink Group does not make the sinks inactive!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0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Clients send Events to Agents</a:t>
            </a:r>
          </a:p>
          <a:p>
            <a:r>
              <a:rPr lang="en-US" dirty="0" smtClean="0"/>
              <a:t>Agents hosts number Flume components – Source, Interceptors, Channel Selectors, Channels, Sink Processors, and Sinks.</a:t>
            </a:r>
          </a:p>
          <a:p>
            <a:r>
              <a:rPr lang="en-US" dirty="0" smtClean="0"/>
              <a:t>Sources and Sinks are active components, where as Channels are passive</a:t>
            </a:r>
          </a:p>
          <a:p>
            <a:r>
              <a:rPr lang="en-US" dirty="0" smtClean="0"/>
              <a:t>Source accepts Events, passes them through Interceptor(s), and if not filtered, puts them on channel(s) selected by the configured Channel Selector</a:t>
            </a:r>
          </a:p>
          <a:p>
            <a:r>
              <a:rPr lang="en-US" dirty="0" smtClean="0"/>
              <a:t>Sink Processor identifies a sink to invoke, that can take Events from a Channel and send it to its next hop destination</a:t>
            </a:r>
          </a:p>
          <a:p>
            <a:r>
              <a:rPr lang="en-US" dirty="0" smtClean="0"/>
              <a:t>Channel operations are transactional to guarantee one-hop delivery semantics</a:t>
            </a:r>
          </a:p>
          <a:p>
            <a:r>
              <a:rPr lang="en-US" dirty="0" smtClean="0"/>
              <a:t>Channel persistence allows for ensuring end-to-end reliability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6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9144000" cy="4686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2" name="Oval 2"/>
          <p:cNvSpPr>
            <a:spLocks noChangeArrowheads="1"/>
          </p:cNvSpPr>
          <p:nvPr/>
        </p:nvSpPr>
        <p:spPr bwMode="auto">
          <a:xfrm>
            <a:off x="3127704" y="3877899"/>
            <a:ext cx="2393058" cy="440055"/>
          </a:xfrm>
          <a:prstGeom prst="ellipse">
            <a:avLst/>
          </a:prstGeom>
          <a:gradFill rotWithShape="1">
            <a:gsLst>
              <a:gs pos="0">
                <a:srgbClr val="333333">
                  <a:alpha val="79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1522" y="2330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2110" y="739333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19A5C8"/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8936" y="329266"/>
            <a:ext cx="1905081" cy="52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/>
                <a:cs typeface="Georgia"/>
              </a:rPr>
              <a:t>?</a:t>
            </a:r>
            <a:endParaRPr lang="en-US" sz="25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2438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Flume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Collection, Aggregation of streaming Event Data</a:t>
            </a:r>
          </a:p>
          <a:p>
            <a:pPr lvl="1"/>
            <a:r>
              <a:rPr lang="en-US" dirty="0" smtClean="0"/>
              <a:t>Typically used for log data</a:t>
            </a:r>
          </a:p>
          <a:p>
            <a:r>
              <a:rPr lang="en-US" dirty="0" smtClean="0"/>
              <a:t>Significant advantages over ad-hoc solutions</a:t>
            </a:r>
          </a:p>
          <a:p>
            <a:pPr lvl="1"/>
            <a:r>
              <a:rPr lang="en-US" dirty="0" smtClean="0"/>
              <a:t>Reliable, Scalable, Manageable, Customizable and High Performance</a:t>
            </a:r>
          </a:p>
          <a:p>
            <a:pPr lvl="1"/>
            <a:r>
              <a:rPr lang="en-US" dirty="0" smtClean="0"/>
              <a:t>Declarative, Dynamic Configuration</a:t>
            </a:r>
          </a:p>
          <a:p>
            <a:pPr lvl="1"/>
            <a:r>
              <a:rPr lang="en-US" dirty="0" smtClean="0"/>
              <a:t>Contextual Routing</a:t>
            </a:r>
          </a:p>
          <a:p>
            <a:pPr lvl="1"/>
            <a:r>
              <a:rPr lang="en-US" dirty="0" smtClean="0"/>
              <a:t>Feature rich</a:t>
            </a:r>
          </a:p>
          <a:p>
            <a:pPr lvl="1"/>
            <a:r>
              <a:rPr lang="en-US" dirty="0" smtClean="0"/>
              <a:t>Fully extensible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0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oudera_logo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61" y="167474"/>
            <a:ext cx="1789813" cy="4017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79403" y="723902"/>
            <a:ext cx="7004098" cy="13869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Headline Goes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Here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04909" y="2211273"/>
            <a:ext cx="6877003" cy="8557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BBC"/>
              </a:buClr>
              <a:buSzPct val="800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CDD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Speaker Name or Subhead Goes Here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6CDD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2169676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584495" y="907676"/>
            <a:ext cx="2762962" cy="8875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DO NOT USE PUBLICLY </a:t>
            </a:r>
            <a:r>
              <a:rPr lang="en-US" dirty="0" smtClean="0"/>
              <a:t>PRIOR TO 10/23/12</a:t>
            </a:r>
            <a:endParaRPr lang="en-US" dirty="0"/>
          </a:p>
        </p:txBody>
      </p:sp>
      <p:pic>
        <p:nvPicPr>
          <p:cNvPr id="11" name="Picture 10" descr="paint_1016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4804" y="16423"/>
            <a:ext cx="7622244" cy="3905624"/>
            <a:chOff x="664804" y="16423"/>
            <a:chExt cx="7622244" cy="3905624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664804" y="16423"/>
              <a:ext cx="7004098" cy="184931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  <a:t>Flume Sources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52392" y="1944123"/>
              <a:ext cx="7534656" cy="914"/>
            </a:xfrm>
            <a:prstGeom prst="line">
              <a:avLst/>
            </a:prstGeom>
            <a:ln w="9525" cap="flat" cmpd="sng" algn="ctr">
              <a:gradFill flip="none" rotWithShape="1">
                <a:gsLst>
                  <a:gs pos="0">
                    <a:srgbClr val="76CDDD">
                      <a:alpha val="70000"/>
                    </a:srgbClr>
                  </a:gs>
                  <a:gs pos="100000">
                    <a:srgbClr val="0080B4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664804" y="2044398"/>
              <a:ext cx="6399277" cy="187764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>
                <a:spcBef>
                  <a:spcPct val="20000"/>
                </a:spcBef>
                <a:buClr>
                  <a:srgbClr val="00ABBC"/>
                </a:buClr>
                <a:buSzPct val="80000"/>
                <a:defRPr/>
              </a:pPr>
              <a:r>
                <a:rPr lang="en-US" sz="2000" dirty="0" smtClean="0">
                  <a:solidFill>
                    <a:schemeClr val="bg1"/>
                  </a:solidFill>
                  <a:cs typeface="Arial"/>
                </a:rPr>
                <a:t>Prasad </a:t>
              </a:r>
              <a:r>
                <a:rPr lang="en-US" sz="2000" dirty="0" smtClean="0">
                  <a:solidFill>
                    <a:schemeClr val="bg1"/>
                  </a:solidFill>
                  <a:cs typeface="Arial"/>
                </a:rPr>
                <a:t>Mujumdar</a:t>
              </a:r>
              <a:r>
                <a:rPr lang="en-US" sz="2000" dirty="0" smtClean="0">
                  <a:solidFill>
                    <a:schemeClr val="bg1"/>
                  </a:solidFill>
                  <a:cs typeface="Arial"/>
                </a:rPr>
                <a:t>  </a:t>
              </a:r>
              <a:r>
                <a:rPr lang="en-US" sz="20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cs typeface="Arial"/>
                </a:rPr>
                <a:t>|  </a:t>
              </a:r>
              <a:r>
                <a:rPr lang="en-US" sz="2000" dirty="0">
                  <a:solidFill>
                    <a:srgbClr val="FFFFFF"/>
                  </a:solidFill>
                  <a:cs typeface="Arial"/>
                </a:rPr>
                <a:t>Software Engineer, </a:t>
              </a:r>
              <a:r>
                <a:rPr lang="en-US" sz="2000" dirty="0" smtClean="0">
                  <a:solidFill>
                    <a:srgbClr val="FFFFFF"/>
                  </a:solidFill>
                  <a:cs typeface="Arial"/>
                </a:rPr>
                <a:t>Cloudera</a:t>
              </a:r>
              <a:endParaRPr lang="en-US" sz="2000" dirty="0" smtClean="0">
                <a:solidFill>
                  <a:schemeClr val="bg1"/>
                </a:solidFill>
                <a:cs typeface="Arial"/>
              </a:endParaRPr>
            </a:p>
            <a:p>
              <a:pPr lvl="0">
                <a:spcBef>
                  <a:spcPct val="20000"/>
                </a:spcBef>
                <a:buClr>
                  <a:srgbClr val="00ABBC"/>
                </a:buClr>
                <a:buSzPct val="80000"/>
                <a:defRPr/>
              </a:pPr>
              <a:r>
                <a:rPr lang="en-US" sz="1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cs typeface="Arial"/>
                </a:rPr>
                <a:t>October 2012</a:t>
              </a:r>
              <a:endParaRPr lang="en-US" sz="1400" dirty="0">
                <a:solidFill>
                  <a:schemeClr val="bg2">
                    <a:lumMod val="40000"/>
                    <a:lumOff val="60000"/>
                  </a:schemeClr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41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/>
        </p:nvSpPr>
        <p:spPr>
          <a:xfrm>
            <a:off x="2296951" y="1415081"/>
            <a:ext cx="4495499" cy="461635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24" name="Shape 24"/>
          <p:cNvSpPr/>
          <p:nvPr/>
        </p:nvSpPr>
        <p:spPr>
          <a:xfrm>
            <a:off x="-16660" y="-1020"/>
            <a:ext cx="9153718" cy="51093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" name="Shape 25"/>
          <p:cNvSpPr txBox="1"/>
          <p:nvPr/>
        </p:nvSpPr>
        <p:spPr>
          <a:xfrm>
            <a:off x="2327809" y="863990"/>
            <a:ext cx="4792799" cy="9848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algn="ctr">
              <a:buNone/>
            </a:pPr>
            <a:r>
              <a:rPr lang="en" sz="5200" b="1" dirty="0" smtClean="0">
                <a:solidFill>
                  <a:srgbClr val="FFD966"/>
                </a:solidFill>
              </a:rPr>
              <a:t>Flume </a:t>
            </a:r>
            <a:r>
              <a:rPr lang="en" sz="5200" b="1" i="1" dirty="0" smtClean="0">
                <a:solidFill>
                  <a:srgbClr val="FFD966"/>
                </a:solidFill>
              </a:rPr>
              <a:t>Sources</a:t>
            </a:r>
            <a:endParaRPr lang="en" sz="5200" b="1" i="1" dirty="0">
              <a:solidFill>
                <a:srgbClr val="FFD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9912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is the source in Flume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/>
          </a:p>
        </p:txBody>
      </p:sp>
      <p:sp>
        <p:nvSpPr>
          <p:cNvPr id="5" name="Shape 31"/>
          <p:cNvSpPr/>
          <p:nvPr/>
        </p:nvSpPr>
        <p:spPr>
          <a:xfrm>
            <a:off x="2189905" y="1750219"/>
            <a:ext cx="5075290" cy="1971675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6" name="Shape 32"/>
          <p:cNvSpPr/>
          <p:nvPr/>
        </p:nvSpPr>
        <p:spPr>
          <a:xfrm>
            <a:off x="2189905" y="2469324"/>
            <a:ext cx="1691613" cy="778983"/>
          </a:xfrm>
          <a:prstGeom prst="ellipse">
            <a:avLst/>
          </a:prstGeom>
          <a:solidFill>
            <a:srgbClr val="C9DAF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en" sz="2400"/>
              <a:t>Source</a:t>
            </a:r>
          </a:p>
        </p:txBody>
      </p:sp>
      <p:sp>
        <p:nvSpPr>
          <p:cNvPr id="7" name="Shape 33"/>
          <p:cNvSpPr/>
          <p:nvPr/>
        </p:nvSpPr>
        <p:spPr>
          <a:xfrm rot="16241938">
            <a:off x="4733372" y="2657819"/>
            <a:ext cx="595257" cy="1353989"/>
          </a:xfrm>
          <a:prstGeom prst="can">
            <a:avLst>
              <a:gd name="adj" fmla="val 25000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8" name="Shape 34"/>
          <p:cNvSpPr/>
          <p:nvPr/>
        </p:nvSpPr>
        <p:spPr>
          <a:xfrm>
            <a:off x="5972063" y="2337193"/>
            <a:ext cx="1178831" cy="778983"/>
          </a:xfrm>
          <a:prstGeom prst="ellipse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en" sz="2400"/>
              <a:t>Sink</a:t>
            </a:r>
          </a:p>
        </p:txBody>
      </p:sp>
      <p:cxnSp>
        <p:nvCxnSpPr>
          <p:cNvPr id="9" name="Shape 35"/>
          <p:cNvCxnSpPr>
            <a:stCxn id="6" idx="5"/>
            <a:endCxn id="7" idx="0"/>
          </p:cNvCxnSpPr>
          <p:nvPr/>
        </p:nvCxnSpPr>
        <p:spPr>
          <a:xfrm>
            <a:off x="3633787" y="3134228"/>
            <a:ext cx="869072" cy="194142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" name="Shape 36"/>
          <p:cNvCxnSpPr>
            <a:stCxn id="7" idx="3"/>
            <a:endCxn id="8" idx="4"/>
          </p:cNvCxnSpPr>
          <p:nvPr/>
        </p:nvCxnSpPr>
        <p:spPr>
          <a:xfrm flipV="1">
            <a:off x="5707945" y="3116176"/>
            <a:ext cx="853534" cy="226896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" name="Shape 37"/>
          <p:cNvSpPr txBox="1"/>
          <p:nvPr/>
        </p:nvSpPr>
        <p:spPr>
          <a:xfrm>
            <a:off x="4450557" y="3089080"/>
            <a:ext cx="1215614" cy="553968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400" dirty="0"/>
              <a:t>Channel</a:t>
            </a:r>
          </a:p>
        </p:txBody>
      </p:sp>
      <p:sp>
        <p:nvSpPr>
          <p:cNvPr id="12" name="Shape 38"/>
          <p:cNvSpPr txBox="1"/>
          <p:nvPr/>
        </p:nvSpPr>
        <p:spPr>
          <a:xfrm>
            <a:off x="3957945" y="1940291"/>
            <a:ext cx="1046310" cy="553968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400" i="1"/>
              <a:t>Agent</a:t>
            </a:r>
          </a:p>
        </p:txBody>
      </p:sp>
      <p:cxnSp>
        <p:nvCxnSpPr>
          <p:cNvPr id="13" name="Shape 39"/>
          <p:cNvCxnSpPr/>
          <p:nvPr/>
        </p:nvCxnSpPr>
        <p:spPr>
          <a:xfrm>
            <a:off x="1592004" y="2273225"/>
            <a:ext cx="837165" cy="333000"/>
          </a:xfrm>
          <a:prstGeom prst="straightConnector1">
            <a:avLst/>
          </a:prstGeom>
          <a:noFill/>
          <a:ln w="38100" cap="flat">
            <a:solidFill>
              <a:srgbClr val="C9DAF8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40"/>
          <p:cNvSpPr/>
          <p:nvPr/>
        </p:nvSpPr>
        <p:spPr>
          <a:xfrm>
            <a:off x="657226" y="1670897"/>
            <a:ext cx="1470630" cy="1124380"/>
          </a:xfrm>
          <a:prstGeom prst="clou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en" dirty="0"/>
              <a:t>External Data</a:t>
            </a:r>
          </a:p>
        </p:txBody>
      </p:sp>
      <p:cxnSp>
        <p:nvCxnSpPr>
          <p:cNvPr id="15" name="Shape 41"/>
          <p:cNvCxnSpPr>
            <a:stCxn id="8" idx="5"/>
            <a:endCxn id="16" idx="3"/>
          </p:cNvCxnSpPr>
          <p:nvPr/>
        </p:nvCxnSpPr>
        <p:spPr>
          <a:xfrm>
            <a:off x="6978258" y="3002097"/>
            <a:ext cx="1062033" cy="58956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" name="Shape 42"/>
          <p:cNvSpPr/>
          <p:nvPr/>
        </p:nvSpPr>
        <p:spPr>
          <a:xfrm>
            <a:off x="7100888" y="3527370"/>
            <a:ext cx="1878806" cy="1124380"/>
          </a:xfrm>
          <a:prstGeom prst="clou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en" dirty="0"/>
              <a:t>External Repository</a:t>
            </a:r>
          </a:p>
        </p:txBody>
      </p:sp>
    </p:spTree>
    <p:extLst>
      <p:ext uri="{BB962C8B-B14F-4D97-AF65-F5344CB8AC3E}">
        <p14:creationId xmlns:p14="http://schemas.microsoft.com/office/powerpoint/2010/main" val="164551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How does a </a:t>
            </a:r>
            <a:r>
              <a:rPr lang="en" dirty="0" smtClean="0"/>
              <a:t>source work</a:t>
            </a:r>
            <a:r>
              <a:rPr lang="en-US" dirty="0" smtClean="0"/>
              <a:t>?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data from externals client/other </a:t>
            </a:r>
            <a:r>
              <a:rPr lang="en-US" dirty="0" smtClean="0"/>
              <a:t>source</a:t>
            </a:r>
            <a:endParaRPr lang="en-US" dirty="0"/>
          </a:p>
          <a:p>
            <a:r>
              <a:rPr lang="en-US" dirty="0"/>
              <a:t>Stores events in configured channel(s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Asynchronous </a:t>
            </a:r>
            <a:r>
              <a:rPr lang="en-US" dirty="0"/>
              <a:t>to the other end of </a:t>
            </a:r>
            <a:r>
              <a:rPr lang="en-US" dirty="0" smtClean="0"/>
              <a:t>channel</a:t>
            </a:r>
            <a:endParaRPr lang="en-US" dirty="0"/>
          </a:p>
          <a:p>
            <a:r>
              <a:rPr lang="en-US" dirty="0" smtClean="0"/>
              <a:t>Transactional </a:t>
            </a:r>
            <a:r>
              <a:rPr lang="en-US" dirty="0"/>
              <a:t>semantics for storing </a:t>
            </a:r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367403" y="790695"/>
            <a:ext cx="3411641" cy="3550444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4" name="Shape 54"/>
          <p:cNvSpPr txBox="1"/>
          <p:nvPr/>
        </p:nvSpPr>
        <p:spPr>
          <a:xfrm>
            <a:off x="1263458" y="789638"/>
            <a:ext cx="1270500" cy="553968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 b="1" i="1" dirty="0"/>
              <a:t>Source</a:t>
            </a:r>
          </a:p>
        </p:txBody>
      </p:sp>
      <p:sp>
        <p:nvSpPr>
          <p:cNvPr id="55" name="Shape 55"/>
          <p:cNvSpPr/>
          <p:nvPr/>
        </p:nvSpPr>
        <p:spPr>
          <a:xfrm>
            <a:off x="5878291" y="921544"/>
            <a:ext cx="2644203" cy="3143250"/>
          </a:xfrm>
          <a:prstGeom prst="can">
            <a:avLst>
              <a:gd name="adj" fmla="val 25000"/>
            </a:avLst>
          </a:prstGeom>
          <a:solidFill>
            <a:srgbClr val="D9D2E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6506041" y="923594"/>
            <a:ext cx="1454099" cy="553968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 b="1" i="1" dirty="0"/>
              <a:t>Channel</a:t>
            </a:r>
          </a:p>
        </p:txBody>
      </p:sp>
      <p:grpSp>
        <p:nvGrpSpPr>
          <p:cNvPr id="2" name="Shape 57"/>
          <p:cNvGrpSpPr/>
          <p:nvPr/>
        </p:nvGrpSpPr>
        <p:grpSpPr>
          <a:xfrm>
            <a:off x="6307051" y="1571103"/>
            <a:ext cx="887699" cy="2345658"/>
            <a:chOff x="4179275" y="1865228"/>
            <a:chExt cx="887699" cy="3127544"/>
          </a:xfrm>
        </p:grpSpPr>
        <p:sp>
          <p:nvSpPr>
            <p:cNvPr id="58" name="Shape 58"/>
            <p:cNvSpPr/>
            <p:nvPr/>
          </p:nvSpPr>
          <p:spPr>
            <a:xfrm>
              <a:off x="4179275" y="1865228"/>
              <a:ext cx="887699" cy="680993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lvl="0" rtl="0">
                <a:buNone/>
              </a:pPr>
              <a:r>
                <a:rPr lang="en" sz="1800"/>
                <a:t>Event</a:t>
              </a:r>
            </a:p>
          </p:txBody>
        </p:sp>
        <p:sp>
          <p:nvSpPr>
            <p:cNvPr id="59" name="Shape 59"/>
            <p:cNvSpPr/>
            <p:nvPr/>
          </p:nvSpPr>
          <p:spPr>
            <a:xfrm>
              <a:off x="4179275" y="2507479"/>
              <a:ext cx="887699" cy="680993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lvl="0" rtl="0">
                <a:buNone/>
              </a:pPr>
              <a:r>
                <a:rPr lang="en" sz="1800"/>
                <a:t>Event</a:t>
              </a:r>
            </a:p>
          </p:txBody>
        </p:sp>
        <p:sp>
          <p:nvSpPr>
            <p:cNvPr id="60" name="Shape 60"/>
            <p:cNvSpPr/>
            <p:nvPr/>
          </p:nvSpPr>
          <p:spPr>
            <a:xfrm>
              <a:off x="4179275" y="3105228"/>
              <a:ext cx="887699" cy="680993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lvl="0" rtl="0">
                <a:buNone/>
              </a:pPr>
              <a:r>
                <a:rPr lang="en" sz="1800"/>
                <a:t>Event</a:t>
              </a:r>
            </a:p>
          </p:txBody>
        </p:sp>
        <p:sp>
          <p:nvSpPr>
            <p:cNvPr id="61" name="Shape 61"/>
            <p:cNvSpPr/>
            <p:nvPr/>
          </p:nvSpPr>
          <p:spPr>
            <a:xfrm>
              <a:off x="4179275" y="3746079"/>
              <a:ext cx="887699" cy="680993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lvl="0" rtl="0">
                <a:buNone/>
              </a:pPr>
              <a:r>
                <a:rPr lang="en" sz="1800"/>
                <a:t>Event</a:t>
              </a:r>
            </a:p>
          </p:txBody>
        </p:sp>
        <p:sp>
          <p:nvSpPr>
            <p:cNvPr id="62" name="Shape 62"/>
            <p:cNvSpPr/>
            <p:nvPr/>
          </p:nvSpPr>
          <p:spPr>
            <a:xfrm>
              <a:off x="4179275" y="4311779"/>
              <a:ext cx="887699" cy="680993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lvl="0" rtl="0">
                <a:buNone/>
              </a:pPr>
              <a:r>
                <a:rPr lang="en" sz="1800"/>
                <a:t>Event</a:t>
              </a:r>
            </a:p>
          </p:txBody>
        </p:sp>
      </p:grpSp>
      <p:sp>
        <p:nvSpPr>
          <p:cNvPr id="63" name="Shape 63"/>
          <p:cNvSpPr/>
          <p:nvPr/>
        </p:nvSpPr>
        <p:spPr>
          <a:xfrm>
            <a:off x="780875" y="2663154"/>
            <a:ext cx="1729800" cy="528603"/>
          </a:xfrm>
          <a:prstGeom prst="bracePair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64" name="Shape 64"/>
          <p:cNvSpPr txBox="1"/>
          <p:nvPr/>
        </p:nvSpPr>
        <p:spPr>
          <a:xfrm>
            <a:off x="2380447" y="2663307"/>
            <a:ext cx="1500300" cy="738633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sz="1800" b="1"/>
              <a:t>Transaction batch</a:t>
            </a:r>
          </a:p>
        </p:txBody>
      </p:sp>
      <p:sp>
        <p:nvSpPr>
          <p:cNvPr id="65" name="Shape 65"/>
          <p:cNvSpPr/>
          <p:nvPr/>
        </p:nvSpPr>
        <p:spPr>
          <a:xfrm>
            <a:off x="4003222" y="784528"/>
            <a:ext cx="1546104" cy="738633"/>
          </a:xfrm>
          <a:prstGeom prst="flowChartPredefinedProcess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en" sz="1800"/>
              <a:t>Begin</a:t>
            </a:r>
          </a:p>
          <a:p>
            <a:pPr lvl="0" algn="ctr" rtl="0">
              <a:buNone/>
            </a:pPr>
            <a:r>
              <a:rPr lang="en" sz="1800"/>
              <a:t>Txn</a:t>
            </a:r>
            <a:r>
              <a:rPr lang="en"/>
              <a:t> </a:t>
            </a:r>
          </a:p>
        </p:txBody>
      </p:sp>
      <p:sp>
        <p:nvSpPr>
          <p:cNvPr id="66" name="Shape 66"/>
          <p:cNvSpPr/>
          <p:nvPr/>
        </p:nvSpPr>
        <p:spPr>
          <a:xfrm>
            <a:off x="4003222" y="3896506"/>
            <a:ext cx="1546104" cy="738633"/>
          </a:xfrm>
          <a:prstGeom prst="flowChartPredefinedProcess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None/>
            </a:pPr>
            <a:r>
              <a:rPr lang="en" sz="1800" dirty="0"/>
              <a:t>Commit</a:t>
            </a:r>
          </a:p>
          <a:p>
            <a:pPr lvl="0" algn="ctr" rtl="0">
              <a:buNone/>
            </a:pPr>
            <a:r>
              <a:rPr lang="en" sz="1800" dirty="0"/>
              <a:t>Txn</a:t>
            </a:r>
            <a:r>
              <a:rPr lang="en" dirty="0"/>
              <a:t> </a:t>
            </a:r>
          </a:p>
        </p:txBody>
      </p:sp>
      <p:sp>
        <p:nvSpPr>
          <p:cNvPr id="67" name="Shape 67"/>
          <p:cNvSpPr/>
          <p:nvPr/>
        </p:nvSpPr>
        <p:spPr>
          <a:xfrm>
            <a:off x="1201926" y="1644509"/>
            <a:ext cx="887699" cy="51074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800"/>
              <a:t>Event</a:t>
            </a:r>
          </a:p>
        </p:txBody>
      </p:sp>
      <p:sp>
        <p:nvSpPr>
          <p:cNvPr id="68" name="Shape 68"/>
          <p:cNvSpPr/>
          <p:nvPr/>
        </p:nvSpPr>
        <p:spPr>
          <a:xfrm>
            <a:off x="1201926" y="2126197"/>
            <a:ext cx="887699" cy="51074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800"/>
              <a:t>Event</a:t>
            </a:r>
          </a:p>
        </p:txBody>
      </p:sp>
      <p:sp>
        <p:nvSpPr>
          <p:cNvPr id="69" name="Shape 69"/>
          <p:cNvSpPr/>
          <p:nvPr/>
        </p:nvSpPr>
        <p:spPr>
          <a:xfrm>
            <a:off x="1201926" y="3055147"/>
            <a:ext cx="887699" cy="51074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800"/>
              <a:t>Event</a:t>
            </a:r>
          </a:p>
        </p:txBody>
      </p:sp>
      <p:grpSp>
        <p:nvGrpSpPr>
          <p:cNvPr id="3" name="Shape 70"/>
          <p:cNvGrpSpPr/>
          <p:nvPr/>
        </p:nvGrpSpPr>
        <p:grpSpPr>
          <a:xfrm>
            <a:off x="1201926" y="2574507"/>
            <a:ext cx="887699" cy="1468370"/>
            <a:chOff x="1217225" y="3570772"/>
            <a:chExt cx="887699" cy="1957826"/>
          </a:xfrm>
        </p:grpSpPr>
        <p:sp>
          <p:nvSpPr>
            <p:cNvPr id="71" name="Shape 71"/>
            <p:cNvSpPr/>
            <p:nvPr/>
          </p:nvSpPr>
          <p:spPr>
            <a:xfrm>
              <a:off x="1217225" y="3570772"/>
              <a:ext cx="887699" cy="680993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lvl="0" rtl="0">
                <a:buNone/>
              </a:pPr>
              <a:r>
                <a:rPr lang="en" sz="1800"/>
                <a:t>Event</a:t>
              </a:r>
            </a:p>
          </p:txBody>
        </p:sp>
        <p:sp>
          <p:nvSpPr>
            <p:cNvPr id="72" name="Shape 72"/>
            <p:cNvSpPr/>
            <p:nvPr/>
          </p:nvSpPr>
          <p:spPr>
            <a:xfrm>
              <a:off x="1217225" y="4847605"/>
              <a:ext cx="887699" cy="680993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lvl="0" rtl="0">
                <a:buNone/>
              </a:pPr>
              <a:r>
                <a:rPr lang="en" sz="1800"/>
                <a:t>Event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099634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"/>
                            </p:stCondLst>
                            <p:childTnLst>
                              <p:par>
                                <p:cTn id="4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2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4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Source features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driven or </a:t>
            </a:r>
            <a:r>
              <a:rPr lang="en-US" dirty="0" err="1" smtClean="0"/>
              <a:t>Pollable</a:t>
            </a:r>
            <a:endParaRPr lang="en-US" dirty="0"/>
          </a:p>
          <a:p>
            <a:r>
              <a:rPr lang="en-US" dirty="0"/>
              <a:t>Supports </a:t>
            </a:r>
            <a:r>
              <a:rPr lang="en-US" dirty="0" smtClean="0"/>
              <a:t>Batching</a:t>
            </a:r>
            <a:endParaRPr lang="en-US" dirty="0"/>
          </a:p>
          <a:p>
            <a:r>
              <a:rPr lang="en-US" dirty="0" err="1"/>
              <a:t>Fanout</a:t>
            </a:r>
            <a:r>
              <a:rPr lang="en-US" dirty="0"/>
              <a:t> of </a:t>
            </a:r>
            <a:r>
              <a:rPr lang="en-US" dirty="0" smtClean="0"/>
              <a:t>flow</a:t>
            </a:r>
            <a:endParaRPr lang="en-US" dirty="0"/>
          </a:p>
          <a:p>
            <a:r>
              <a:rPr lang="en-US" dirty="0" smtClean="0"/>
              <a:t>Interceptors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6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Reliability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Transactional guarantees from </a:t>
            </a:r>
            <a:r>
              <a:rPr lang="en-US" dirty="0" smtClean="0"/>
              <a:t>channel</a:t>
            </a:r>
            <a:endParaRPr lang="en-US" dirty="0"/>
          </a:p>
          <a:p>
            <a:r>
              <a:rPr lang="en-US" dirty="0"/>
              <a:t>External client needs handle retry</a:t>
            </a:r>
          </a:p>
          <a:p>
            <a:pPr lvl="1"/>
            <a:r>
              <a:rPr lang="en-US" dirty="0" smtClean="0"/>
              <a:t>Built </a:t>
            </a:r>
            <a:r>
              <a:rPr lang="en-US" dirty="0"/>
              <a:t>in </a:t>
            </a:r>
            <a:r>
              <a:rPr lang="en-US" dirty="0" err="1"/>
              <a:t>avro</a:t>
            </a:r>
            <a:r>
              <a:rPr lang="en-US" dirty="0"/>
              <a:t>-client to read streams</a:t>
            </a:r>
          </a:p>
          <a:p>
            <a:pPr lvl="1"/>
            <a:r>
              <a:rPr lang="en-US" dirty="0"/>
              <a:t>Avro source for multi-hop </a:t>
            </a:r>
            <a:r>
              <a:rPr lang="en-US" dirty="0" smtClean="0"/>
              <a:t>flows</a:t>
            </a:r>
            <a:endParaRPr lang="en-US" dirty="0"/>
          </a:p>
          <a:p>
            <a:r>
              <a:rPr lang="en-US" dirty="0"/>
              <a:t>Use Flume </a:t>
            </a:r>
            <a:r>
              <a:rPr lang="en-US" dirty="0" smtClean="0"/>
              <a:t>Client SDK </a:t>
            </a:r>
            <a:r>
              <a:rPr lang="en-US" dirty="0"/>
              <a:t>for </a:t>
            </a:r>
            <a:r>
              <a:rPr lang="en-US" dirty="0" smtClean="0"/>
              <a:t>customization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6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Simple source 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Shape 90"/>
          <p:cNvSpPr txBox="1">
            <a:spLocks noGrp="1"/>
          </p:cNvSpPr>
          <p:nvPr>
            <p:ph idx="1"/>
          </p:nvPr>
        </p:nvSpPr>
        <p:spPr>
          <a:xfrm>
            <a:off x="448502" y="1037345"/>
            <a:ext cx="8229600" cy="359633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 b="1" dirty="0">
                <a:solidFill>
                  <a:srgbClr val="445588"/>
                </a:solidFill>
                <a:latin typeface="Courier New"/>
                <a:ea typeface="Courier New"/>
                <a:cs typeface="Courier New"/>
                <a:sym typeface="Courier New"/>
              </a:rPr>
              <a:t>SequenceGeneratorSource</a:t>
            </a: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AbstractSource </a:t>
            </a:r>
          </a:p>
          <a:p>
            <a:pPr marL="45720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implements</a:t>
            </a: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 PollableSource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Configurable 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dirty="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 b="1" dirty="0">
                <a:solidFill>
                  <a:srgbClr val="445588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 b="1" dirty="0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configure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Context context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  batchSize 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context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200" dirty="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getInteger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200" dirty="0">
                <a:solidFill>
                  <a:srgbClr val="DD1144"/>
                </a:solidFill>
                <a:latin typeface="Courier New"/>
                <a:ea typeface="Courier New"/>
                <a:cs typeface="Courier New"/>
                <a:sym typeface="Courier New"/>
              </a:rPr>
              <a:t>"batchSize"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 dirty="0">
                <a:solidFill>
                  <a:srgbClr val="009999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	...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</a:p>
          <a:p>
            <a:endParaRPr sz="1200" dirty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 b="1" dirty="0">
                <a:solidFill>
                  <a:srgbClr val="445588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 b="1" dirty="0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start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super.</a:t>
            </a:r>
            <a:r>
              <a:rPr lang="en" sz="1200" dirty="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start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	...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endParaRPr sz="1200" dirty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 b="1" dirty="0">
                <a:solidFill>
                  <a:srgbClr val="445588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 b="1" dirty="0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stop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super.</a:t>
            </a:r>
            <a:r>
              <a:rPr lang="en" sz="1200" dirty="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stop</a:t>
            </a: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	..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200" b="1" dirty="0" smtClean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lang="en" sz="1200" b="1" dirty="0">
              <a:solidFill>
                <a:srgbClr val="33333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9916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Simple source </a:t>
            </a:r>
            <a:r>
              <a:rPr lang="en-US" dirty="0" smtClean="0"/>
              <a:t>(</a:t>
            </a:r>
            <a:r>
              <a:rPr lang="en" dirty="0" smtClean="0"/>
              <a:t>cont</a:t>
            </a:r>
            <a:r>
              <a:rPr lang="en-US" dirty="0" smtClean="0"/>
              <a:t>.)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Shape 9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Status </a:t>
            </a:r>
            <a:r>
              <a:rPr lang="en" sz="1600" b="1" dirty="0">
                <a:solidFill>
                  <a:srgbClr val="990000"/>
                </a:solidFill>
                <a:latin typeface="Courier New"/>
                <a:ea typeface="Courier New"/>
                <a:cs typeface="Courier New"/>
                <a:sym typeface="Courier New"/>
              </a:rPr>
              <a:t>process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throws</a:t>
            </a: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EventDeliveryException 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  try {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600" b="1" dirty="0">
                <a:solidFill>
                  <a:srgbClr val="445588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 dirty="0">
                <a:solidFill>
                  <a:srgbClr val="009999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batchSize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      batchList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600" dirty="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add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" sz="1600" b="1" dirty="0" smtClean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" sz="1600" dirty="0" smtClean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EventBuilder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600" dirty="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withBody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</a:p>
          <a:p>
            <a:pPr marL="91440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String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600" dirty="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valueOf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sequence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++).</a:t>
            </a:r>
            <a:r>
              <a:rPr lang="en" sz="1600" dirty="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getBytes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()));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    getChannelProcessor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().</a:t>
            </a:r>
            <a:r>
              <a:rPr lang="en" sz="1600" dirty="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processEventBatch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batchList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catch</a:t>
            </a: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ChannelException ex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    counterGroup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600" dirty="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incrementAndGet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600" dirty="0">
                <a:solidFill>
                  <a:srgbClr val="DD1144"/>
                </a:solidFill>
                <a:latin typeface="Courier New"/>
                <a:ea typeface="Courier New"/>
                <a:cs typeface="Courier New"/>
                <a:sym typeface="Courier New"/>
              </a:rPr>
              <a:t>"events.failed"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Status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600" dirty="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READY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600" b="1" dirty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8427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Fanout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hape 101"/>
          <p:cNvSpPr/>
          <p:nvPr/>
        </p:nvSpPr>
        <p:spPr>
          <a:xfrm>
            <a:off x="500612" y="2374776"/>
            <a:ext cx="1691699" cy="778983"/>
          </a:xfrm>
          <a:prstGeom prst="ellipse">
            <a:avLst/>
          </a:prstGeom>
          <a:solidFill>
            <a:srgbClr val="C9DAF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2400"/>
              <a:t>Source</a:t>
            </a:r>
          </a:p>
        </p:txBody>
      </p:sp>
      <p:cxnSp>
        <p:nvCxnSpPr>
          <p:cNvPr id="6" name="Shape 102"/>
          <p:cNvCxnSpPr>
            <a:endCxn id="7" idx="1"/>
          </p:cNvCxnSpPr>
          <p:nvPr/>
        </p:nvCxnSpPr>
        <p:spPr>
          <a:xfrm flipV="1">
            <a:off x="1847812" y="2400301"/>
            <a:ext cx="683399" cy="78299"/>
          </a:xfrm>
          <a:prstGeom prst="straightConnector1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" name="Shape 103"/>
          <p:cNvSpPr/>
          <p:nvPr/>
        </p:nvSpPr>
        <p:spPr>
          <a:xfrm>
            <a:off x="2531211" y="2030984"/>
            <a:ext cx="1689900" cy="738633"/>
          </a:xfrm>
          <a:prstGeom prst="flowChartPredefinedProcess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800"/>
              <a:t>Channel </a:t>
            </a:r>
          </a:p>
          <a:p>
            <a:pPr>
              <a:buNone/>
            </a:pPr>
            <a:r>
              <a:rPr lang="en" sz="1800"/>
              <a:t>Processor</a:t>
            </a:r>
          </a:p>
        </p:txBody>
      </p:sp>
      <p:sp>
        <p:nvSpPr>
          <p:cNvPr id="8" name="Shape 104"/>
          <p:cNvSpPr/>
          <p:nvPr/>
        </p:nvSpPr>
        <p:spPr>
          <a:xfrm>
            <a:off x="3772707" y="2820069"/>
            <a:ext cx="1312500" cy="817211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800"/>
              <a:t>Channel</a:t>
            </a:r>
          </a:p>
          <a:p>
            <a:pPr>
              <a:buNone/>
            </a:pPr>
            <a:r>
              <a:rPr lang="en" sz="1800"/>
              <a:t>Selector</a:t>
            </a:r>
          </a:p>
        </p:txBody>
      </p:sp>
      <p:cxnSp>
        <p:nvCxnSpPr>
          <p:cNvPr id="9" name="Shape 105"/>
          <p:cNvCxnSpPr>
            <a:stCxn id="7" idx="3"/>
          </p:cNvCxnSpPr>
          <p:nvPr/>
        </p:nvCxnSpPr>
        <p:spPr>
          <a:xfrm>
            <a:off x="4221111" y="2400301"/>
            <a:ext cx="312001" cy="55754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" name="Shape 106"/>
          <p:cNvSpPr/>
          <p:nvPr/>
        </p:nvSpPr>
        <p:spPr>
          <a:xfrm rot="16241938">
            <a:off x="6624971" y="1800883"/>
            <a:ext cx="608670" cy="1123660"/>
          </a:xfrm>
          <a:prstGeom prst="can">
            <a:avLst>
              <a:gd name="adj" fmla="val 25000"/>
            </a:avLst>
          </a:prstGeom>
          <a:solidFill>
            <a:schemeClr val="accen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" name="Shape 107"/>
          <p:cNvSpPr txBox="1"/>
          <p:nvPr/>
        </p:nvSpPr>
        <p:spPr>
          <a:xfrm>
            <a:off x="6467309" y="2118528"/>
            <a:ext cx="1181399" cy="461635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1800" dirty="0"/>
              <a:t>Channel2</a:t>
            </a:r>
          </a:p>
        </p:txBody>
      </p:sp>
      <p:sp>
        <p:nvSpPr>
          <p:cNvPr id="12" name="Shape 108"/>
          <p:cNvSpPr/>
          <p:nvPr/>
        </p:nvSpPr>
        <p:spPr>
          <a:xfrm rot="16241938">
            <a:off x="6614204" y="2884873"/>
            <a:ext cx="608670" cy="1102123"/>
          </a:xfrm>
          <a:prstGeom prst="can">
            <a:avLst>
              <a:gd name="adj" fmla="val 25000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" name="Shape 109"/>
          <p:cNvSpPr txBox="1"/>
          <p:nvPr/>
        </p:nvSpPr>
        <p:spPr>
          <a:xfrm>
            <a:off x="6438733" y="3213311"/>
            <a:ext cx="1181399" cy="461635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1800" dirty="0"/>
              <a:t>Channel1</a:t>
            </a:r>
          </a:p>
        </p:txBody>
      </p:sp>
      <p:cxnSp>
        <p:nvCxnSpPr>
          <p:cNvPr id="14" name="Shape 110"/>
          <p:cNvCxnSpPr>
            <a:stCxn id="8" idx="3"/>
            <a:endCxn id="13" idx="1"/>
          </p:cNvCxnSpPr>
          <p:nvPr/>
        </p:nvCxnSpPr>
        <p:spPr>
          <a:xfrm>
            <a:off x="5085207" y="3228675"/>
            <a:ext cx="1353526" cy="21545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" name="Shape 111"/>
          <p:cNvCxnSpPr>
            <a:stCxn id="8" idx="3"/>
            <a:endCxn id="10" idx="1"/>
          </p:cNvCxnSpPr>
          <p:nvPr/>
        </p:nvCxnSpPr>
        <p:spPr>
          <a:xfrm flipV="1">
            <a:off x="5085207" y="2355859"/>
            <a:ext cx="1282311" cy="872816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lgDash"/>
            <a:round/>
            <a:headEnd type="none" w="lg" len="lg"/>
            <a:tailEnd type="triangle" w="lg" len="lg"/>
          </a:ln>
        </p:spPr>
      </p:cxnSp>
      <p:sp>
        <p:nvSpPr>
          <p:cNvPr id="16" name="Shape 112"/>
          <p:cNvSpPr/>
          <p:nvPr/>
        </p:nvSpPr>
        <p:spPr>
          <a:xfrm>
            <a:off x="3752685" y="922565"/>
            <a:ext cx="2366959" cy="1038659"/>
          </a:xfrm>
          <a:prstGeom prst="wedgeEllipseCallout">
            <a:avLst>
              <a:gd name="adj1" fmla="val -55745"/>
              <a:gd name="adj2" fmla="val 55434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en" sz="1800" i="1" dirty="0" smtClean="0"/>
              <a:t>Transaction </a:t>
            </a:r>
            <a:r>
              <a:rPr lang="en" sz="1800" i="1" dirty="0"/>
              <a:t>handling</a:t>
            </a:r>
          </a:p>
        </p:txBody>
      </p:sp>
      <p:sp>
        <p:nvSpPr>
          <p:cNvPr id="17" name="Shape 113"/>
          <p:cNvSpPr/>
          <p:nvPr/>
        </p:nvSpPr>
        <p:spPr>
          <a:xfrm>
            <a:off x="6719807" y="1320426"/>
            <a:ext cx="1000800" cy="461635"/>
          </a:xfrm>
          <a:prstGeom prst="wedgeRectCallout">
            <a:avLst>
              <a:gd name="adj1" fmla="val -53768"/>
              <a:gd name="adj2" fmla="val 106521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en" sz="1800" i="1"/>
              <a:t>Flow 2</a:t>
            </a:r>
          </a:p>
        </p:txBody>
      </p:sp>
      <p:sp>
        <p:nvSpPr>
          <p:cNvPr id="18" name="Shape 114"/>
          <p:cNvSpPr/>
          <p:nvPr/>
        </p:nvSpPr>
        <p:spPr>
          <a:xfrm>
            <a:off x="5719007" y="3929058"/>
            <a:ext cx="1000800" cy="461635"/>
          </a:xfrm>
          <a:prstGeom prst="wedgeRectCallout">
            <a:avLst>
              <a:gd name="adj1" fmla="val 47955"/>
              <a:gd name="adj2" fmla="val -931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800" i="1"/>
              <a:t>Flow 1</a:t>
            </a:r>
          </a:p>
        </p:txBody>
      </p:sp>
      <p:sp>
        <p:nvSpPr>
          <p:cNvPr id="19" name="Shape 115"/>
          <p:cNvSpPr/>
          <p:nvPr/>
        </p:nvSpPr>
        <p:spPr>
          <a:xfrm>
            <a:off x="1969162" y="3527826"/>
            <a:ext cx="1837500" cy="1038659"/>
          </a:xfrm>
          <a:prstGeom prst="wedgeEllipseCallout">
            <a:avLst>
              <a:gd name="adj1" fmla="val 47595"/>
              <a:gd name="adj2" fmla="val -62649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spAutoFit/>
          </a:bodyPr>
          <a:lstStyle/>
          <a:p>
            <a:pPr>
              <a:buNone/>
            </a:pPr>
            <a:r>
              <a:rPr lang="en" sz="1800" i="1" dirty="0"/>
              <a:t>Fanout processing</a:t>
            </a:r>
          </a:p>
        </p:txBody>
      </p:sp>
      <p:sp>
        <p:nvSpPr>
          <p:cNvPr id="20" name="Shape 117"/>
          <p:cNvSpPr/>
          <p:nvPr/>
        </p:nvSpPr>
        <p:spPr>
          <a:xfrm>
            <a:off x="7489950" y="3340296"/>
            <a:ext cx="1296073" cy="186244"/>
          </a:xfrm>
          <a:custGeom>
            <a:avLst/>
            <a:gdLst/>
            <a:ahLst/>
            <a:cxnLst/>
            <a:rect l="0" t="0" r="0" b="0"/>
            <a:pathLst>
              <a:path w="58408" h="9933" extrusionOk="0">
                <a:moveTo>
                  <a:pt x="0" y="1183"/>
                </a:moveTo>
                <a:cubicBezTo>
                  <a:pt x="6125" y="1073"/>
                  <a:pt x="33251" y="-895"/>
                  <a:pt x="36752" y="526"/>
                </a:cubicBezTo>
                <a:cubicBezTo>
                  <a:pt x="40252" y="1947"/>
                  <a:pt x="17391" y="9276"/>
                  <a:pt x="21001" y="9714"/>
                </a:cubicBezTo>
                <a:cubicBezTo>
                  <a:pt x="24610" y="10151"/>
                  <a:pt x="52173" y="4244"/>
                  <a:pt x="58408" y="3151"/>
                </a:cubicBezTo>
              </a:path>
            </a:pathLst>
          </a:cu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21" name="Shape 118"/>
          <p:cNvSpPr/>
          <p:nvPr/>
        </p:nvSpPr>
        <p:spPr>
          <a:xfrm>
            <a:off x="7489950" y="2307178"/>
            <a:ext cx="1296073" cy="186244"/>
          </a:xfrm>
          <a:custGeom>
            <a:avLst/>
            <a:gdLst/>
            <a:ahLst/>
            <a:cxnLst/>
            <a:rect l="0" t="0" r="0" b="0"/>
            <a:pathLst>
              <a:path w="58408" h="9933" extrusionOk="0">
                <a:moveTo>
                  <a:pt x="0" y="1183"/>
                </a:moveTo>
                <a:cubicBezTo>
                  <a:pt x="6125" y="1073"/>
                  <a:pt x="33251" y="-895"/>
                  <a:pt x="36752" y="526"/>
                </a:cubicBezTo>
                <a:cubicBezTo>
                  <a:pt x="40252" y="1947"/>
                  <a:pt x="17391" y="9276"/>
                  <a:pt x="21001" y="9714"/>
                </a:cubicBezTo>
                <a:cubicBezTo>
                  <a:pt x="24610" y="10151"/>
                  <a:pt x="52173" y="4244"/>
                  <a:pt x="58408" y="3151"/>
                </a:cubicBezTo>
              </a:path>
            </a:pathLst>
          </a:cu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sp>
    </p:spTree>
    <p:extLst>
      <p:ext uri="{BB962C8B-B14F-4D97-AF65-F5344CB8AC3E}">
        <p14:creationId xmlns:p14="http://schemas.microsoft.com/office/powerpoint/2010/main" val="198427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Concepts: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b="1" i="1" dirty="0" smtClean="0"/>
              <a:t>An Event is the fundamental unit of data transported by Flume from its point of origination to its final destination. Event is a byte array payload accompanied by optional headers.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Payload is opaque to Flume</a:t>
            </a:r>
          </a:p>
          <a:p>
            <a:r>
              <a:rPr lang="en-US" dirty="0" smtClean="0"/>
              <a:t>Headers are specified as an unordered collection of string key-value pairs, with keys being unique across the collection</a:t>
            </a:r>
          </a:p>
          <a:p>
            <a:r>
              <a:rPr lang="en-US" dirty="0" smtClean="0"/>
              <a:t>Headers can be used for contextual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8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Channel Selector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Replicating selector</a:t>
            </a:r>
          </a:p>
          <a:p>
            <a:pPr lvl="1"/>
            <a:r>
              <a:rPr lang="en-US" dirty="0" smtClean="0"/>
              <a:t>Replicate </a:t>
            </a:r>
            <a:r>
              <a:rPr lang="en-US" dirty="0"/>
              <a:t>events to all channels</a:t>
            </a:r>
          </a:p>
          <a:p>
            <a:r>
              <a:rPr lang="en-US" dirty="0"/>
              <a:t>Multiplexing selector	</a:t>
            </a:r>
          </a:p>
          <a:p>
            <a:pPr lvl="1"/>
            <a:r>
              <a:rPr lang="en-US" dirty="0"/>
              <a:t>Contextual routing</a:t>
            </a:r>
          </a:p>
          <a:p>
            <a:pPr marL="0" indent="0">
              <a:buNone/>
            </a:pPr>
            <a:r>
              <a:rPr lang="en-US" sz="1900" dirty="0">
                <a:latin typeface="Courier"/>
                <a:cs typeface="Courier"/>
              </a:rPr>
              <a:t>agent1.sources.sr1.selector.type = multiplexing</a:t>
            </a:r>
          </a:p>
          <a:p>
            <a:pPr marL="0" indent="0">
              <a:buNone/>
            </a:pPr>
            <a:r>
              <a:rPr lang="en-US" sz="1900" dirty="0">
                <a:latin typeface="Courier"/>
                <a:cs typeface="Courier"/>
              </a:rPr>
              <a:t>agent1.sources.sr1.selector.mapping.foo = channel1</a:t>
            </a:r>
          </a:p>
          <a:p>
            <a:pPr marL="0" indent="0">
              <a:buNone/>
            </a:pPr>
            <a:r>
              <a:rPr lang="en-US" sz="1900" dirty="0">
                <a:latin typeface="Courier"/>
                <a:cs typeface="Courier"/>
              </a:rPr>
              <a:t>agent1.sources.sr1.selector.mapping.bar = channel2</a:t>
            </a:r>
          </a:p>
          <a:p>
            <a:pPr marL="0" indent="0">
              <a:buNone/>
            </a:pPr>
            <a:r>
              <a:rPr lang="en-US" sz="1900" dirty="0">
                <a:latin typeface="Courier"/>
                <a:cs typeface="Courier"/>
              </a:rPr>
              <a:t>agent1.sources.sr1.selector.mapping.defalt = </a:t>
            </a:r>
            <a:r>
              <a:rPr lang="en-US" sz="1900" dirty="0" smtClean="0">
                <a:latin typeface="Courier"/>
                <a:cs typeface="Courier"/>
              </a:rPr>
              <a:t>channel1</a:t>
            </a:r>
            <a:endParaRPr lang="en-US" sz="19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98427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Built-in source in Flume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Asynchronous sources</a:t>
            </a:r>
          </a:p>
          <a:p>
            <a:pPr lvl="1"/>
            <a:r>
              <a:rPr lang="en-US" dirty="0"/>
              <a:t>Client don't handle failures</a:t>
            </a:r>
          </a:p>
          <a:p>
            <a:pPr lvl="1"/>
            <a:r>
              <a:rPr lang="en-US" dirty="0"/>
              <a:t>Exec, Syslog</a:t>
            </a:r>
          </a:p>
          <a:p>
            <a:r>
              <a:rPr lang="en-US" dirty="0"/>
              <a:t>Synchronous sources</a:t>
            </a:r>
          </a:p>
          <a:p>
            <a:pPr lvl="1"/>
            <a:r>
              <a:rPr lang="en-US" dirty="0"/>
              <a:t>Client handles failures</a:t>
            </a:r>
          </a:p>
          <a:p>
            <a:pPr lvl="1"/>
            <a:r>
              <a:rPr lang="en-US" dirty="0"/>
              <a:t>Avro, Scribe</a:t>
            </a:r>
          </a:p>
          <a:p>
            <a:r>
              <a:rPr lang="en-US" dirty="0"/>
              <a:t>Flume 0.9x Source</a:t>
            </a:r>
          </a:p>
          <a:p>
            <a:pPr lvl="1"/>
            <a:r>
              <a:rPr lang="en-US" dirty="0" err="1"/>
              <a:t>AvroLegacy</a:t>
            </a:r>
            <a:r>
              <a:rPr lang="en-US" dirty="0"/>
              <a:t>, </a:t>
            </a:r>
            <a:r>
              <a:rPr lang="en-US" dirty="0" err="1" smtClean="0"/>
              <a:t>ThriftLegacy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7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Avro </a:t>
            </a:r>
            <a:r>
              <a:rPr lang="en-US" dirty="0" smtClean="0"/>
              <a:t>S</a:t>
            </a:r>
            <a:r>
              <a:rPr lang="en" dirty="0" smtClean="0"/>
              <a:t>ource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events from external client</a:t>
            </a:r>
          </a:p>
          <a:p>
            <a:r>
              <a:rPr lang="en-US" dirty="0"/>
              <a:t>Connecting two agents in a distributed flow</a:t>
            </a:r>
          </a:p>
          <a:p>
            <a:r>
              <a:rPr lang="en-US" dirty="0" smtClean="0"/>
              <a:t>Configuration</a:t>
            </a:r>
          </a:p>
          <a:p>
            <a:pPr marL="0" indent="0">
              <a:buNone/>
            </a:pPr>
            <a:endParaRPr lang="en-US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agent_foo.sources.avrosource-1.type = </a:t>
            </a:r>
            <a:r>
              <a:rPr lang="en-US" sz="1800" dirty="0" err="1">
                <a:latin typeface="Courier"/>
                <a:cs typeface="Courier"/>
              </a:rPr>
              <a:t>avro</a:t>
            </a:r>
            <a:endParaRPr lang="en-US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agent_foo.sources.avrosource-1.bind = &lt;host&gt;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agent_foo.sources.avrosource-1.port = &lt;port&gt;</a:t>
            </a:r>
          </a:p>
          <a:p>
            <a:endParaRPr lang="en-US" sz="1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99916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Exec</a:t>
            </a:r>
            <a:r>
              <a:rPr lang="en-US" dirty="0" smtClean="0"/>
              <a:t> Source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data from a output of a command</a:t>
            </a:r>
          </a:p>
          <a:p>
            <a:pPr lvl="1"/>
            <a:r>
              <a:rPr lang="en-US" dirty="0"/>
              <a:t>Can be used for ‘tail </a:t>
            </a:r>
            <a:r>
              <a:rPr lang="en-US" dirty="0" smtClean="0"/>
              <a:t>–F .</a:t>
            </a:r>
            <a:r>
              <a:rPr lang="en-US" dirty="0"/>
              <a:t>.’</a:t>
            </a:r>
          </a:p>
          <a:p>
            <a:r>
              <a:rPr lang="en-US" dirty="0"/>
              <a:t>Doesn’t handle failures ..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Configuration:</a:t>
            </a:r>
            <a:endParaRPr lang="en-US" dirty="0"/>
          </a:p>
          <a:p>
            <a:pPr marL="0" indent="0">
              <a:buNone/>
            </a:pPr>
            <a:r>
              <a:rPr lang="en-US" sz="1500" dirty="0" err="1">
                <a:latin typeface="Courier"/>
                <a:cs typeface="Courier"/>
              </a:rPr>
              <a:t>agent_foo.sources.execSource.type</a:t>
            </a:r>
            <a:r>
              <a:rPr lang="en-US" sz="1500" dirty="0">
                <a:latin typeface="Courier"/>
                <a:cs typeface="Courier"/>
              </a:rPr>
              <a:t> = exec</a:t>
            </a:r>
          </a:p>
          <a:p>
            <a:pPr marL="0" indent="0">
              <a:buNone/>
            </a:pPr>
            <a:r>
              <a:rPr lang="en-US" sz="1500" dirty="0" err="1">
                <a:latin typeface="Courier"/>
                <a:cs typeface="Courier"/>
              </a:rPr>
              <a:t>agent_foo.sources.execSource.command</a:t>
            </a:r>
            <a:r>
              <a:rPr lang="en-US" sz="1500" dirty="0">
                <a:latin typeface="Courier"/>
                <a:cs typeface="Courier"/>
              </a:rPr>
              <a:t> = 'tail -F /</a:t>
            </a:r>
            <a:r>
              <a:rPr lang="en-US" sz="1500" dirty="0" err="1">
                <a:latin typeface="Courier"/>
                <a:cs typeface="Courier"/>
              </a:rPr>
              <a:t>var</a:t>
            </a:r>
            <a:r>
              <a:rPr lang="en-US" sz="1500" dirty="0">
                <a:latin typeface="Courier"/>
                <a:cs typeface="Courier"/>
              </a:rPr>
              <a:t>/log/</a:t>
            </a:r>
            <a:r>
              <a:rPr lang="en-US" sz="1500" dirty="0" err="1" smtClean="0">
                <a:latin typeface="Courier"/>
                <a:cs typeface="Courier"/>
              </a:rPr>
              <a:t>weblog.out</a:t>
            </a:r>
            <a:r>
              <a:rPr lang="en-US" sz="1500" dirty="0" smtClean="0">
                <a:latin typeface="Courier"/>
                <a:cs typeface="Courier"/>
              </a:rPr>
              <a:t>’</a:t>
            </a:r>
            <a:endParaRPr lang="en-US" sz="15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2827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Syslog</a:t>
            </a:r>
            <a:r>
              <a:rPr lang="en-US" dirty="0" smtClean="0"/>
              <a:t> Sources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Reads syslog data</a:t>
            </a:r>
          </a:p>
          <a:p>
            <a:r>
              <a:rPr lang="en-US" dirty="0" smtClean="0"/>
              <a:t>TCP and UPD</a:t>
            </a:r>
          </a:p>
          <a:p>
            <a:r>
              <a:rPr lang="en-US" dirty="0" smtClean="0"/>
              <a:t>Facility, Severity, Hostname &amp; Timestamp are converted into Flume Event headers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Configuration:</a:t>
            </a:r>
            <a:endParaRPr lang="en-US" dirty="0"/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agent_foo.sources.syslogTCP.type</a:t>
            </a:r>
            <a:r>
              <a:rPr lang="en-US" sz="2000" dirty="0">
                <a:latin typeface="Courier"/>
                <a:cs typeface="Courier"/>
              </a:rPr>
              <a:t> = </a:t>
            </a:r>
            <a:r>
              <a:rPr lang="en-US" sz="2000" dirty="0" err="1">
                <a:latin typeface="Courier"/>
                <a:cs typeface="Courier"/>
              </a:rPr>
              <a:t>syslogtcp</a:t>
            </a:r>
            <a:endParaRPr lang="en-US" sz="20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agent_foo.sources.syslogTCP.host</a:t>
            </a:r>
            <a:r>
              <a:rPr lang="en-US" sz="2000" dirty="0">
                <a:latin typeface="Courier"/>
                <a:cs typeface="Courier"/>
              </a:rPr>
              <a:t> = &lt;host&gt;</a:t>
            </a:r>
          </a:p>
          <a:p>
            <a:pPr marL="0" indent="0">
              <a:buNone/>
            </a:pPr>
            <a:r>
              <a:rPr lang="en-US" sz="2000" dirty="0" err="1">
                <a:latin typeface="Courier"/>
                <a:cs typeface="Courier"/>
              </a:rPr>
              <a:t>agent_foo.sources.syslogTCP.port</a:t>
            </a:r>
            <a:r>
              <a:rPr lang="en-US" sz="2000" dirty="0">
                <a:latin typeface="Courier"/>
                <a:cs typeface="Courier"/>
              </a:rPr>
              <a:t> = &lt;port</a:t>
            </a:r>
            <a:r>
              <a:rPr lang="en-US" sz="2000" dirty="0" smtClean="0">
                <a:latin typeface="Courier"/>
                <a:cs typeface="Courier"/>
              </a:rPr>
              <a:t>&gt;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22849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361521" y="159557"/>
            <a:ext cx="8229600" cy="584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r>
              <a:rPr lang="en-US" dirty="0" smtClean="0"/>
              <a:t>Questions?</a:t>
            </a:r>
            <a:endParaRPr dirty="0"/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448502" y="1037345"/>
            <a:ext cx="8229600" cy="22775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480"/>
              </a:spcBef>
              <a:buNone/>
            </a:pPr>
            <a:r>
              <a:rPr lang="en" sz="1800"/>
              <a:t>
</a:t>
            </a:r>
          </a:p>
          <a:p>
            <a:endParaRPr lang="en" sz="1800"/>
          </a:p>
          <a:p>
            <a:endParaRPr lang="en" sz="1800"/>
          </a:p>
          <a:p>
            <a:endParaRPr lang="en" sz="1800"/>
          </a:p>
          <a:p>
            <a:pPr marL="0" marR="0" lvl="0" indent="0" algn="ctr" rtl="0">
              <a:spcBef>
                <a:spcPts val="480"/>
              </a:spcBef>
              <a:buNone/>
            </a:pPr>
            <a:r>
              <a:rPr lang="en" sz="3600"/>
              <a:t>Thank You</a:t>
            </a:r>
          </a:p>
        </p:txBody>
      </p:sp>
      <p:sp>
        <p:nvSpPr>
          <p:cNvPr id="432" name="Shape 432"/>
          <p:cNvSpPr txBox="1">
            <a:spLocks noGrp="1"/>
          </p:cNvSpPr>
          <p:nvPr>
            <p:ph type="sldNum" idx="12"/>
          </p:nvPr>
        </p:nvSpPr>
        <p:spPr>
          <a:xfrm>
            <a:off x="142164" y="4765696"/>
            <a:ext cx="56040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433" name="Shape 433"/>
          <p:cNvSpPr/>
          <p:nvPr/>
        </p:nvSpPr>
        <p:spPr>
          <a:xfrm>
            <a:off x="7994982" y="4769642"/>
            <a:ext cx="1009783" cy="2914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3713531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9144000" cy="4686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2" name="Oval 2"/>
          <p:cNvSpPr>
            <a:spLocks noChangeArrowheads="1"/>
          </p:cNvSpPr>
          <p:nvPr/>
        </p:nvSpPr>
        <p:spPr bwMode="auto">
          <a:xfrm>
            <a:off x="3127704" y="3877899"/>
            <a:ext cx="2393058" cy="440055"/>
          </a:xfrm>
          <a:prstGeom prst="ellipse">
            <a:avLst/>
          </a:prstGeom>
          <a:gradFill rotWithShape="1">
            <a:gsLst>
              <a:gs pos="0">
                <a:srgbClr val="333333">
                  <a:alpha val="79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1522" y="2330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2110" y="739333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19A5C8"/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8936" y="329266"/>
            <a:ext cx="1905081" cy="52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/>
                <a:cs typeface="Georgia"/>
              </a:rPr>
              <a:t>?</a:t>
            </a:r>
            <a:endParaRPr lang="en-US" sz="25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2438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oudera_logo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61" y="167474"/>
            <a:ext cx="1789813" cy="4017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79403" y="723902"/>
            <a:ext cx="7004098" cy="13869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Headline Goes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Here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04909" y="2211273"/>
            <a:ext cx="6877003" cy="8557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BBC"/>
              </a:buClr>
              <a:buSzPct val="800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CDD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Speaker Name or Subhead Goes Here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6CDD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2169676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584495" y="907676"/>
            <a:ext cx="2762962" cy="8875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DO NOT USE PUBLICLY </a:t>
            </a:r>
            <a:r>
              <a:rPr lang="en-US" dirty="0" smtClean="0"/>
              <a:t>PRIOR TO 10/23/12</a:t>
            </a:r>
            <a:endParaRPr lang="en-US" dirty="0"/>
          </a:p>
        </p:txBody>
      </p:sp>
      <p:pic>
        <p:nvPicPr>
          <p:cNvPr id="11" name="Picture 10" descr="paint_1016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64804" y="16423"/>
            <a:ext cx="7622244" cy="3905624"/>
            <a:chOff x="664804" y="16423"/>
            <a:chExt cx="7622244" cy="3905624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664804" y="16423"/>
              <a:ext cx="7004098" cy="184931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smtClean="0">
                  <a:solidFill>
                    <a:schemeClr val="bg1"/>
                  </a:solidFill>
                  <a:latin typeface="Calibri"/>
                  <a:ea typeface="+mj-ea"/>
                  <a:cs typeface="Calibri"/>
                </a:rPr>
                <a:t>Channels &amp; Sinks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52392" y="1944123"/>
              <a:ext cx="7534656" cy="914"/>
            </a:xfrm>
            <a:prstGeom prst="line">
              <a:avLst/>
            </a:prstGeom>
            <a:ln w="9525" cap="flat" cmpd="sng" algn="ctr">
              <a:gradFill flip="none" rotWithShape="1">
                <a:gsLst>
                  <a:gs pos="0">
                    <a:srgbClr val="76CDDD">
                      <a:alpha val="70000"/>
                    </a:srgbClr>
                  </a:gs>
                  <a:gs pos="100000">
                    <a:srgbClr val="0080B4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664804" y="2044398"/>
              <a:ext cx="6399277" cy="187764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 lvl="0">
                <a:spcBef>
                  <a:spcPct val="20000"/>
                </a:spcBef>
                <a:buClr>
                  <a:srgbClr val="00ABBC"/>
                </a:buClr>
                <a:buSzPct val="80000"/>
                <a:defRPr/>
              </a:pPr>
              <a:r>
                <a:rPr lang="en-US" sz="2000" dirty="0" smtClean="0">
                  <a:solidFill>
                    <a:schemeClr val="bg1"/>
                  </a:solidFill>
                  <a:cs typeface="Arial"/>
                </a:rPr>
                <a:t>Hari Shreedharan  </a:t>
              </a:r>
              <a:r>
                <a:rPr lang="en-US" sz="20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cs typeface="Arial"/>
                </a:rPr>
                <a:t>|</a:t>
              </a:r>
              <a:r>
                <a:rPr lang="en-US" sz="2000" dirty="0" smtClean="0">
                  <a:solidFill>
                    <a:schemeClr val="bg1"/>
                  </a:solidFill>
                  <a:cs typeface="Arial"/>
                </a:rPr>
                <a:t>  Software Engineer, Cloudera</a:t>
              </a:r>
              <a:endParaRPr lang="en-US" sz="2000" dirty="0" smtClean="0">
                <a:solidFill>
                  <a:schemeClr val="bg1"/>
                </a:solidFill>
                <a:cs typeface="Arial"/>
              </a:endParaRPr>
            </a:p>
            <a:p>
              <a:pPr lvl="0">
                <a:spcBef>
                  <a:spcPct val="20000"/>
                </a:spcBef>
                <a:buClr>
                  <a:srgbClr val="00ABBC"/>
                </a:buClr>
                <a:buSzPct val="80000"/>
                <a:defRPr/>
              </a:pPr>
              <a:r>
                <a:rPr lang="en-US" sz="1400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cs typeface="Arial"/>
                </a:rPr>
                <a:t>October 2012</a:t>
              </a:r>
              <a:endParaRPr lang="en-US" sz="1400" dirty="0">
                <a:solidFill>
                  <a:schemeClr val="bg2">
                    <a:lumMod val="40000"/>
                    <a:lumOff val="60000"/>
                  </a:schemeClr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06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Channels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Buffer between sources and sinks</a:t>
            </a:r>
          </a:p>
          <a:p>
            <a:r>
              <a:rPr lang="en-US" dirty="0" smtClean="0"/>
              <a:t>No tight coupling between sources and sinks</a:t>
            </a:r>
          </a:p>
          <a:p>
            <a:r>
              <a:rPr lang="en-US" dirty="0" smtClean="0"/>
              <a:t>Multiple sources and sinks can use the same channel</a:t>
            </a:r>
          </a:p>
          <a:p>
            <a:r>
              <a:rPr lang="en-US" dirty="0" smtClean="0">
                <a:latin typeface="Calibri"/>
                <a:cs typeface="Calibri"/>
              </a:rPr>
              <a:t>Allows sources to be faster than sinks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Transient downstream failures</a:t>
            </a:r>
          </a:p>
          <a:p>
            <a:pPr lvl="1"/>
            <a:r>
              <a:rPr lang="en-US" dirty="0" smtClean="0"/>
              <a:t>Slower downstream agents</a:t>
            </a:r>
          </a:p>
          <a:p>
            <a:pPr lvl="1"/>
            <a:r>
              <a:rPr lang="en-US" dirty="0" smtClean="0"/>
              <a:t>Network outages</a:t>
            </a:r>
          </a:p>
          <a:p>
            <a:pPr lvl="1"/>
            <a:r>
              <a:rPr lang="en-US" dirty="0" smtClean="0"/>
              <a:t>System/process failure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5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Transactional Semantics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to be confused with DB transactions.</a:t>
            </a:r>
          </a:p>
          <a:p>
            <a:r>
              <a:rPr lang="en-US" dirty="0" smtClean="0"/>
              <a:t>Fundamental to Flume’s no data loss guarantee.*</a:t>
            </a:r>
          </a:p>
          <a:p>
            <a:r>
              <a:rPr lang="en-US" dirty="0" smtClean="0"/>
              <a:t>Provided by the channel.</a:t>
            </a:r>
          </a:p>
          <a:p>
            <a:r>
              <a:rPr lang="en-US" dirty="0" smtClean="0"/>
              <a:t>Events once “committed” to a channel should be removed only once they are taken and “</a:t>
            </a:r>
            <a:r>
              <a:rPr lang="en-US" smtClean="0"/>
              <a:t>committed.”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1600" i="1" dirty="0" smtClean="0"/>
              <a:t>* Subject to the specific channel’s persistence guarantee. An in-memory channel, like Memory Channel, may not retain events after a crash or failure.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5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Concepts: Client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b="1" i="1" dirty="0" smtClean="0"/>
              <a:t>An entity that generates events and sends them to one or more </a:t>
            </a:r>
            <a:r>
              <a:rPr lang="en-US" b="1" i="1" u="sng" dirty="0" smtClean="0"/>
              <a:t>Agent</a:t>
            </a:r>
            <a:r>
              <a:rPr lang="en-US" b="1" i="1" dirty="0" smtClean="0"/>
              <a:t>s</a:t>
            </a:r>
            <a:r>
              <a:rPr lang="en-US" i="1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14350" indent="-457200"/>
            <a:r>
              <a:rPr lang="en-US" dirty="0" smtClean="0"/>
              <a:t>Example</a:t>
            </a:r>
          </a:p>
          <a:p>
            <a:pPr marL="914400" lvl="1" indent="-457200"/>
            <a:r>
              <a:rPr lang="en-US" dirty="0" smtClean="0"/>
              <a:t>Flume log4j </a:t>
            </a:r>
            <a:r>
              <a:rPr lang="en-US" dirty="0" err="1" smtClean="0"/>
              <a:t>Appender</a:t>
            </a:r>
            <a:endParaRPr lang="en-US" dirty="0" smtClean="0"/>
          </a:p>
          <a:p>
            <a:pPr marL="914400" lvl="1" indent="-457200"/>
            <a:r>
              <a:rPr lang="en-US" dirty="0" smtClean="0"/>
              <a:t>Custom Client using Client SDK </a:t>
            </a:r>
            <a:r>
              <a:rPr lang="en-US" sz="1600" dirty="0" smtClean="0">
                <a:latin typeface="Courier"/>
                <a:cs typeface="Courier"/>
              </a:rPr>
              <a:t>(</a:t>
            </a:r>
            <a:r>
              <a:rPr lang="en-US" sz="1600" dirty="0" err="1" smtClean="0">
                <a:latin typeface="Courier"/>
                <a:cs typeface="Courier"/>
              </a:rPr>
              <a:t>org.apache.flume.api</a:t>
            </a:r>
            <a:r>
              <a:rPr lang="en-US" sz="1600" dirty="0" smtClean="0">
                <a:latin typeface="Courier"/>
                <a:cs typeface="Courier"/>
              </a:rPr>
              <a:t>)</a:t>
            </a:r>
          </a:p>
          <a:p>
            <a:pPr marL="400050"/>
            <a:r>
              <a:rPr lang="en-US" dirty="0" smtClean="0"/>
              <a:t>Decouples Flume from the system where event data is consumed from</a:t>
            </a:r>
          </a:p>
          <a:p>
            <a:pPr marL="400050"/>
            <a:r>
              <a:rPr lang="en-US" dirty="0" smtClean="0"/>
              <a:t>Not needed in all cases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8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Semantics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181100"/>
            <a:ext cx="60198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3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Transactional Semantics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transactions guarantee no data loss?</a:t>
            </a:r>
          </a:p>
          <a:p>
            <a:pPr lvl="1"/>
            <a:r>
              <a:rPr lang="en-US" dirty="0" smtClean="0"/>
              <a:t>2 hops: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055" y="1651428"/>
            <a:ext cx="4550124" cy="296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7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Transactional Semantics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Flow:</a:t>
            </a:r>
          </a:p>
          <a:p>
            <a:pPr lvl="1"/>
            <a:r>
              <a:rPr lang="en-US" dirty="0" smtClean="0"/>
              <a:t>Event generated by Source 1, “put” and “committed” to Channel 1.</a:t>
            </a:r>
          </a:p>
          <a:p>
            <a:pPr lvl="1"/>
            <a:r>
              <a:rPr lang="en-US" dirty="0" smtClean="0"/>
              <a:t>Sink 1 “takes” event from Channel 1 and sent over to Source 2.</a:t>
            </a:r>
          </a:p>
          <a:p>
            <a:pPr lvl="1"/>
            <a:r>
              <a:rPr lang="en-US" dirty="0" smtClean="0"/>
              <a:t>Source 2 “puts” and “commits” event to Channel 2.</a:t>
            </a:r>
          </a:p>
          <a:p>
            <a:pPr lvl="1"/>
            <a:r>
              <a:rPr lang="en-US" dirty="0" smtClean="0"/>
              <a:t>Source 2 sends success to Sink 1. Sink 1 commits the “take” to the channel – which in turn, deletes the event.</a:t>
            </a:r>
          </a:p>
          <a:p>
            <a:pPr lvl="1"/>
            <a:r>
              <a:rPr lang="en-US" dirty="0" smtClean="0"/>
              <a:t>Conclusion: Event is available at at least one channel at any point in time. This can be scaled to any number of nodes.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2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Flume Channels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Channel</a:t>
            </a:r>
          </a:p>
          <a:p>
            <a:pPr lvl="1"/>
            <a:r>
              <a:rPr lang="en-US" dirty="0" smtClean="0"/>
              <a:t>Recommended if data loss due to crashes are ok</a:t>
            </a:r>
          </a:p>
          <a:p>
            <a:r>
              <a:rPr lang="en-US" dirty="0" smtClean="0"/>
              <a:t>File Channel</a:t>
            </a:r>
          </a:p>
          <a:p>
            <a:pPr lvl="1"/>
            <a:r>
              <a:rPr lang="en-US" dirty="0" smtClean="0"/>
              <a:t>Recommended channel.</a:t>
            </a:r>
          </a:p>
          <a:p>
            <a:r>
              <a:rPr lang="en-US" dirty="0" smtClean="0"/>
              <a:t>JDBC Channel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5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Channel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502" y="1037345"/>
            <a:ext cx="8229600" cy="355075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4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0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Events stored on heap</a:t>
            </a:r>
          </a:p>
          <a:p>
            <a:r>
              <a:rPr lang="en-US" dirty="0" smtClean="0"/>
              <a:t>Limited capacity</a:t>
            </a:r>
          </a:p>
          <a:p>
            <a:r>
              <a:rPr lang="en-US" dirty="0" smtClean="0"/>
              <a:t>No persistence after a system/process crash</a:t>
            </a:r>
          </a:p>
          <a:p>
            <a:r>
              <a:rPr lang="en-US" dirty="0" smtClean="0"/>
              <a:t>Very fast</a:t>
            </a:r>
          </a:p>
          <a:p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config</a:t>
            </a:r>
            <a:r>
              <a:rPr lang="en-US" dirty="0" smtClean="0"/>
              <a:t> parameters:</a:t>
            </a:r>
          </a:p>
          <a:p>
            <a:pPr lvl="1"/>
            <a:r>
              <a:rPr lang="en-US" sz="1800" dirty="0" smtClean="0"/>
              <a:t>capacity: Maximum # of events that can be in the channel</a:t>
            </a:r>
          </a:p>
          <a:p>
            <a:pPr lvl="1"/>
            <a:r>
              <a:rPr lang="en-US" sz="1800" dirty="0" err="1" smtClean="0"/>
              <a:t>transactionCapacity</a:t>
            </a:r>
            <a:r>
              <a:rPr lang="en-US" sz="1800" dirty="0" smtClean="0"/>
              <a:t>: Maximum # of events in one </a:t>
            </a:r>
            <a:r>
              <a:rPr lang="en-US" sz="1800" dirty="0" err="1" smtClean="0"/>
              <a:t>txn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err="1" smtClean="0"/>
              <a:t>keepAlive</a:t>
            </a:r>
            <a:r>
              <a:rPr lang="en-US" sz="1800" dirty="0" smtClean="0"/>
              <a:t>: how long to wait to put/take an event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002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Channel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502" y="1037345"/>
            <a:ext cx="8229600" cy="355075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4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0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Events stored in WAL, on disk</a:t>
            </a:r>
          </a:p>
          <a:p>
            <a:r>
              <a:rPr lang="en-US" dirty="0" smtClean="0"/>
              <a:t>Persistent </a:t>
            </a:r>
          </a:p>
          <a:p>
            <a:r>
              <a:rPr lang="en-US" dirty="0" smtClean="0"/>
              <a:t>High performance</a:t>
            </a:r>
          </a:p>
          <a:p>
            <a:r>
              <a:rPr lang="en-US" dirty="0" smtClean="0"/>
              <a:t>More disks       better performance</a:t>
            </a:r>
          </a:p>
          <a:p>
            <a:r>
              <a:rPr lang="en-US" dirty="0" smtClean="0"/>
              <a:t>Highly scalable – just throw more disks at it.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2565748" y="2795184"/>
            <a:ext cx="360010" cy="1500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8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Channel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824" y="1792242"/>
            <a:ext cx="8229600" cy="34180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4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0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4715914" y="2280239"/>
            <a:ext cx="1557867" cy="1955205"/>
            <a:chOff x="5223933" y="3118935"/>
            <a:chExt cx="1557867" cy="2756932"/>
          </a:xfrm>
        </p:grpSpPr>
        <p:grpSp>
          <p:nvGrpSpPr>
            <p:cNvPr id="7" name="Group 6"/>
            <p:cNvGrpSpPr/>
            <p:nvPr/>
          </p:nvGrpSpPr>
          <p:grpSpPr>
            <a:xfrm>
              <a:off x="5223933" y="3488267"/>
              <a:ext cx="1557867" cy="2387600"/>
              <a:chOff x="5867400" y="3488267"/>
              <a:chExt cx="1557867" cy="23876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867400" y="3488267"/>
                <a:ext cx="1557867" cy="2387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6002867" y="3606800"/>
                <a:ext cx="1312333" cy="32173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Event</a:t>
                </a:r>
                <a:endParaRPr lang="en-US" sz="1400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6002867" y="4030133"/>
                <a:ext cx="1312333" cy="32173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Event</a:t>
                </a:r>
                <a:endParaRPr lang="en-US" sz="1400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6002867" y="4453467"/>
                <a:ext cx="1312333" cy="32173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Event</a:t>
                </a:r>
                <a:endParaRPr lang="en-US" sz="1400" dirty="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6002867" y="4885267"/>
                <a:ext cx="1312333" cy="32173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Event</a:t>
                </a:r>
                <a:endParaRPr lang="en-US" sz="14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6002867" y="5350933"/>
                <a:ext cx="1312333" cy="32173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Event</a:t>
                </a:r>
                <a:endParaRPr lang="en-US" sz="14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638801" y="3118935"/>
              <a:ext cx="681271" cy="520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 1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20914" y="2280238"/>
            <a:ext cx="1557867" cy="1974255"/>
            <a:chOff x="7128933" y="3151201"/>
            <a:chExt cx="1557867" cy="2750066"/>
          </a:xfrm>
        </p:grpSpPr>
        <p:grpSp>
          <p:nvGrpSpPr>
            <p:cNvPr id="16" name="Group 15"/>
            <p:cNvGrpSpPr/>
            <p:nvPr/>
          </p:nvGrpSpPr>
          <p:grpSpPr>
            <a:xfrm>
              <a:off x="7128933" y="3513667"/>
              <a:ext cx="1557867" cy="2387600"/>
              <a:chOff x="5867400" y="3488267"/>
              <a:chExt cx="1557867" cy="23876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867400" y="3488267"/>
                <a:ext cx="1557867" cy="2387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002867" y="3606800"/>
                <a:ext cx="1312333" cy="32173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Event</a:t>
                </a:r>
                <a:endParaRPr lang="en-US" sz="1400" dirty="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6002867" y="4030133"/>
                <a:ext cx="1312333" cy="32173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Event</a:t>
                </a:r>
                <a:endParaRPr lang="en-US" sz="1400" dirty="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6002867" y="4453467"/>
                <a:ext cx="1312333" cy="32173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Event</a:t>
                </a:r>
                <a:endParaRPr lang="en-US" sz="1400" dirty="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002867" y="4885267"/>
                <a:ext cx="1312333" cy="32173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Event</a:t>
                </a:r>
                <a:endParaRPr lang="en-US" sz="1400" dirty="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6002867" y="5350933"/>
                <a:ext cx="1312333" cy="32173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Event</a:t>
                </a:r>
                <a:endParaRPr lang="en-US" sz="1400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552265" y="3151201"/>
              <a:ext cx="681271" cy="514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 2</a:t>
              </a:r>
              <a:endParaRPr lang="en-US" dirty="0"/>
            </a:p>
          </p:txBody>
        </p:sp>
      </p:grpSp>
      <p:pic>
        <p:nvPicPr>
          <p:cNvPr id="24" name="Content Placeholder 5" descr="file-chann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3" r="-891"/>
          <a:stretch/>
        </p:blipFill>
        <p:spPr>
          <a:xfrm>
            <a:off x="1312332" y="2316046"/>
            <a:ext cx="2777067" cy="1957491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520901" y="844123"/>
            <a:ext cx="8229600" cy="120352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4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0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Events stored in multiple log files, on disk</a:t>
            </a:r>
          </a:p>
          <a:p>
            <a:r>
              <a:rPr lang="en-US" sz="2400" dirty="0">
                <a:sym typeface="Wingdings"/>
              </a:rPr>
              <a:t>Pointers (log id + offset) to events stored in in-memory </a:t>
            </a:r>
            <a:r>
              <a:rPr lang="en-US" sz="2400" dirty="0" smtClean="0">
                <a:sym typeface="Wingdings"/>
              </a:rPr>
              <a:t>queue</a:t>
            </a:r>
          </a:p>
          <a:p>
            <a:r>
              <a:rPr lang="en-US" sz="2400" dirty="0">
                <a:sym typeface="Wingdings"/>
              </a:rPr>
              <a:t>Queue = current state of the channel.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						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695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Channel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502" y="1037345"/>
            <a:ext cx="8229600" cy="355075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4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0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Queue periodically synced to disk - checkpoint</a:t>
            </a:r>
          </a:p>
          <a:p>
            <a:r>
              <a:rPr lang="en-US" dirty="0" smtClean="0"/>
              <a:t>On channel restart – checkpoint is </a:t>
            </a:r>
            <a:r>
              <a:rPr lang="en-US" dirty="0" err="1" smtClean="0"/>
              <a:t>mmap</a:t>
            </a:r>
            <a:r>
              <a:rPr lang="en-US" dirty="0" smtClean="0"/>
              <a:t>-ed.</a:t>
            </a:r>
          </a:p>
          <a:p>
            <a:r>
              <a:rPr lang="en-US" dirty="0" smtClean="0"/>
              <a:t>Actions(put/take/commit/rollback) that happened after last checkpoint - replayed from log files</a:t>
            </a:r>
          </a:p>
          <a:p>
            <a:r>
              <a:rPr lang="en-US" dirty="0" smtClean="0"/>
              <a:t>Queue now in same state as it was when channel was stopped – ready for action!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715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Channels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502" y="1037345"/>
            <a:ext cx="8229600" cy="355075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4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0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Usually not required ;)</a:t>
            </a:r>
          </a:p>
          <a:p>
            <a:r>
              <a:rPr lang="en-US" sz="2000" dirty="0" smtClean="0"/>
              <a:t>Most complex Flume component to write!</a:t>
            </a:r>
          </a:p>
          <a:p>
            <a:r>
              <a:rPr lang="en-US" sz="2000" dirty="0" smtClean="0"/>
              <a:t>Implement:</a:t>
            </a:r>
          </a:p>
          <a:p>
            <a:pPr lvl="1"/>
            <a:r>
              <a:rPr lang="en-US" sz="2000" dirty="0" smtClean="0"/>
              <a:t>Channel interface</a:t>
            </a:r>
          </a:p>
          <a:p>
            <a:pPr lvl="1"/>
            <a:r>
              <a:rPr lang="en-US" sz="2000" dirty="0" smtClean="0"/>
              <a:t>Transaction Interface</a:t>
            </a:r>
          </a:p>
          <a:p>
            <a:r>
              <a:rPr lang="en-US" sz="2000" dirty="0" smtClean="0"/>
              <a:t>Every channel must ensure that the transactional guarantees are respected.</a:t>
            </a:r>
          </a:p>
          <a:p>
            <a:r>
              <a:rPr lang="en-US" sz="2000" dirty="0" smtClean="0"/>
              <a:t>Easier route:</a:t>
            </a:r>
          </a:p>
          <a:p>
            <a:pPr lvl="1"/>
            <a:r>
              <a:rPr lang="en-US" sz="2000" dirty="0" smtClean="0"/>
              <a:t>Extend </a:t>
            </a:r>
            <a:r>
              <a:rPr lang="en-US" sz="2000" dirty="0" err="1" smtClean="0"/>
              <a:t>BasicChannelSemantics</a:t>
            </a:r>
            <a:r>
              <a:rPr lang="en-US" sz="2000" dirty="0" smtClean="0"/>
              <a:t> and </a:t>
            </a:r>
            <a:r>
              <a:rPr lang="en-US" sz="2000" dirty="0" err="1" smtClean="0"/>
              <a:t>BasicTxnSemantics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Creates thread-local transactions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7745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Channels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502" y="1037345"/>
            <a:ext cx="8229600" cy="355075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4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0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Optional code walkthrough: </a:t>
            </a:r>
            <a:r>
              <a:rPr lang="en-US" dirty="0" err="1" smtClean="0"/>
              <a:t>MemoryChannel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704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Concepts: Agent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i="1" dirty="0" smtClean="0"/>
              <a:t>A container for hosting </a:t>
            </a:r>
            <a:r>
              <a:rPr lang="en-US" b="1" i="1" u="sng" dirty="0" smtClean="0"/>
              <a:t>Sources</a:t>
            </a:r>
            <a:r>
              <a:rPr lang="en-US" b="1" i="1" dirty="0" smtClean="0"/>
              <a:t>, </a:t>
            </a:r>
            <a:r>
              <a:rPr lang="en-US" b="1" i="1" u="sng" dirty="0" smtClean="0"/>
              <a:t>Channel</a:t>
            </a:r>
            <a:r>
              <a:rPr lang="en-US" b="1" i="1" dirty="0" smtClean="0"/>
              <a:t>s, </a:t>
            </a:r>
            <a:r>
              <a:rPr lang="en-US" b="1" i="1" u="sng" dirty="0" smtClean="0"/>
              <a:t>Sinks</a:t>
            </a:r>
            <a:r>
              <a:rPr lang="en-US" b="1" i="1" dirty="0" smtClean="0"/>
              <a:t> and </a:t>
            </a:r>
            <a:r>
              <a:rPr lang="en-US" b="1" i="1" u="sng" dirty="0" smtClean="0"/>
              <a:t>other components</a:t>
            </a:r>
            <a:r>
              <a:rPr lang="en-US" b="1" i="1" dirty="0" smtClean="0"/>
              <a:t> that enable the transportation of events from one place to another</a:t>
            </a:r>
            <a:r>
              <a:rPr lang="en-US" i="1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457200"/>
            <a:r>
              <a:rPr lang="en-US" dirty="0" smtClean="0"/>
              <a:t>Fundamental part of a Flume </a:t>
            </a:r>
            <a:r>
              <a:rPr lang="en-US" i="1" dirty="0" smtClean="0"/>
              <a:t>flow</a:t>
            </a:r>
          </a:p>
          <a:p>
            <a:pPr marL="514350" indent="-457200"/>
            <a:r>
              <a:rPr lang="en-US" dirty="0" smtClean="0"/>
              <a:t>Provides Configuration, Life-Cycle Management, and Monitoring Support for hosted components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0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502" y="1037345"/>
            <a:ext cx="8229600" cy="355075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4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0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Writes data to the next hop or to the final destination.</a:t>
            </a:r>
          </a:p>
          <a:p>
            <a:r>
              <a:rPr lang="en-US" sz="2000" dirty="0" smtClean="0"/>
              <a:t>Flume Sinks:</a:t>
            </a:r>
          </a:p>
          <a:p>
            <a:pPr lvl="1"/>
            <a:r>
              <a:rPr lang="en-US" sz="2000" dirty="0" smtClean="0"/>
              <a:t>Avro Sink</a:t>
            </a:r>
          </a:p>
          <a:p>
            <a:pPr lvl="1"/>
            <a:r>
              <a:rPr lang="en-US" sz="2000" dirty="0" smtClean="0"/>
              <a:t>HDFS Sink</a:t>
            </a:r>
          </a:p>
          <a:p>
            <a:pPr lvl="1"/>
            <a:r>
              <a:rPr lang="en-US" sz="2000" dirty="0" err="1" smtClean="0"/>
              <a:t>Hbase</a:t>
            </a:r>
            <a:r>
              <a:rPr lang="en-US" sz="2000" dirty="0" smtClean="0"/>
              <a:t> Sink</a:t>
            </a:r>
          </a:p>
          <a:p>
            <a:pPr lvl="1"/>
            <a:r>
              <a:rPr lang="en-US" sz="2000" dirty="0" smtClean="0"/>
              <a:t>File Sink</a:t>
            </a:r>
          </a:p>
          <a:p>
            <a:pPr lvl="1"/>
            <a:r>
              <a:rPr lang="en-US" sz="2000" dirty="0" smtClean="0"/>
              <a:t>Null Sink</a:t>
            </a:r>
          </a:p>
          <a:p>
            <a:pPr lvl="1"/>
            <a:r>
              <a:rPr lang="en-US" sz="2000" dirty="0" smtClean="0"/>
              <a:t>Logger </a:t>
            </a:r>
            <a:r>
              <a:rPr lang="en-US" sz="2000" dirty="0" smtClean="0"/>
              <a:t>Sink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3427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Sink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502" y="1037345"/>
            <a:ext cx="8229600" cy="355075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4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0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Writes events to HDFS (what!)</a:t>
            </a:r>
          </a:p>
          <a:p>
            <a:r>
              <a:rPr lang="en-US" sz="2000" dirty="0" smtClean="0"/>
              <a:t>Configuring (taken from Flume User Guide):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457200" lvl="1" indent="0">
              <a:buFont typeface="Arial"/>
              <a:buNone/>
            </a:pPr>
            <a:endParaRPr lang="en-US" sz="2000" dirty="0" smtClean="0"/>
          </a:p>
        </p:txBody>
      </p:sp>
      <p:pic>
        <p:nvPicPr>
          <p:cNvPr id="4" name="Picture 3" descr="Screen Shot 2012-10-17 at 9.46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5" y="1822633"/>
            <a:ext cx="8511726" cy="270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0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Sink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502" y="1037345"/>
            <a:ext cx="8229600" cy="355075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4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0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1800" dirty="0" smtClean="0"/>
              <a:t>Supports dynamic directory naming using tags</a:t>
            </a:r>
          </a:p>
          <a:p>
            <a:pPr lvl="1">
              <a:spcBef>
                <a:spcPts val="200"/>
              </a:spcBef>
            </a:pPr>
            <a:r>
              <a:rPr lang="en-US" sz="1800" dirty="0" smtClean="0"/>
              <a:t>Use event headers : %{header}</a:t>
            </a:r>
          </a:p>
          <a:p>
            <a:pPr lvl="2">
              <a:spcBef>
                <a:spcPts val="200"/>
              </a:spcBef>
            </a:pPr>
            <a:r>
              <a:rPr lang="en-US" sz="1800" dirty="0" err="1" smtClean="0"/>
              <a:t>Eg</a:t>
            </a:r>
            <a:r>
              <a:rPr lang="en-US" sz="1800" dirty="0" smtClean="0"/>
              <a:t>: </a:t>
            </a:r>
            <a:r>
              <a:rPr lang="en-US" sz="1800" dirty="0" err="1" smtClean="0"/>
              <a:t>hdfs</a:t>
            </a:r>
            <a:r>
              <a:rPr lang="en-US" sz="1800" dirty="0" smtClean="0"/>
              <a:t>://</a:t>
            </a:r>
            <a:r>
              <a:rPr lang="en-US" sz="1800" dirty="0" err="1" smtClean="0"/>
              <a:t>namenode</a:t>
            </a:r>
            <a:r>
              <a:rPr lang="en-US" sz="1800" dirty="0" smtClean="0"/>
              <a:t>/flume/%{header}</a:t>
            </a:r>
          </a:p>
          <a:p>
            <a:pPr lvl="1">
              <a:spcBef>
                <a:spcPts val="200"/>
              </a:spcBef>
            </a:pPr>
            <a:r>
              <a:rPr lang="en-US" sz="1800" dirty="0" smtClean="0"/>
              <a:t>Use timestamp from the event header</a:t>
            </a:r>
          </a:p>
          <a:p>
            <a:pPr lvl="2">
              <a:spcBef>
                <a:spcPts val="200"/>
              </a:spcBef>
            </a:pPr>
            <a:r>
              <a:rPr lang="en-US" sz="1800" dirty="0" smtClean="0"/>
              <a:t>Use various options to use this.</a:t>
            </a:r>
          </a:p>
          <a:p>
            <a:pPr lvl="3">
              <a:spcBef>
                <a:spcPts val="200"/>
              </a:spcBef>
            </a:pPr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 err="1" smtClean="0"/>
              <a:t>hdfs</a:t>
            </a:r>
            <a:r>
              <a:rPr lang="en-US" dirty="0" smtClean="0"/>
              <a:t>://</a:t>
            </a:r>
            <a:r>
              <a:rPr lang="en-US" dirty="0" err="1" smtClean="0"/>
              <a:t>namenode</a:t>
            </a:r>
            <a:r>
              <a:rPr lang="en-US" dirty="0" smtClean="0"/>
              <a:t>/flume/%{header}/%Y-%m-%D/</a:t>
            </a:r>
          </a:p>
          <a:p>
            <a:pPr lvl="2">
              <a:spcBef>
                <a:spcPts val="200"/>
              </a:spcBef>
            </a:pPr>
            <a:r>
              <a:rPr lang="en-US" sz="1800" dirty="0" smtClean="0"/>
              <a:t>Use </a:t>
            </a:r>
            <a:r>
              <a:rPr lang="en-US" sz="1800" dirty="0" err="1" smtClean="0"/>
              <a:t>roundValue</a:t>
            </a:r>
            <a:r>
              <a:rPr lang="en-US" sz="1800" dirty="0" smtClean="0"/>
              <a:t> and </a:t>
            </a:r>
            <a:r>
              <a:rPr lang="en-US" sz="1800" dirty="0" err="1" smtClean="0"/>
              <a:t>roundUnit</a:t>
            </a:r>
            <a:r>
              <a:rPr lang="en-US" sz="1800" dirty="0" smtClean="0"/>
              <a:t> to round down the timestamp to use separate directories.</a:t>
            </a:r>
          </a:p>
          <a:p>
            <a:pPr lvl="1">
              <a:spcBef>
                <a:spcPts val="200"/>
              </a:spcBef>
            </a:pPr>
            <a:r>
              <a:rPr lang="en-US" sz="1800" dirty="0" smtClean="0"/>
              <a:t>Within a directory – files rolled based on:</a:t>
            </a:r>
          </a:p>
          <a:p>
            <a:pPr lvl="2">
              <a:spcBef>
                <a:spcPts val="200"/>
              </a:spcBef>
            </a:pPr>
            <a:r>
              <a:rPr lang="en-US" sz="1800" dirty="0" err="1" smtClean="0"/>
              <a:t>rollInterval</a:t>
            </a:r>
            <a:r>
              <a:rPr lang="en-US" sz="1800" dirty="0" smtClean="0"/>
              <a:t> – time since last event was written</a:t>
            </a:r>
          </a:p>
          <a:p>
            <a:pPr lvl="2">
              <a:spcBef>
                <a:spcPts val="200"/>
              </a:spcBef>
            </a:pPr>
            <a:r>
              <a:rPr lang="en-US" sz="1800" dirty="0" err="1" smtClean="0"/>
              <a:t>rollSize</a:t>
            </a:r>
            <a:r>
              <a:rPr lang="en-US" sz="1800" dirty="0" smtClean="0"/>
              <a:t> – max size of the file</a:t>
            </a:r>
          </a:p>
          <a:p>
            <a:pPr lvl="2">
              <a:spcBef>
                <a:spcPts val="200"/>
              </a:spcBef>
            </a:pPr>
            <a:r>
              <a:rPr lang="en-US" sz="1800" dirty="0" err="1" smtClean="0"/>
              <a:t>rollCount</a:t>
            </a:r>
            <a:r>
              <a:rPr lang="en-US" sz="1800" dirty="0" smtClean="0"/>
              <a:t> – max # of events per file</a:t>
            </a:r>
          </a:p>
          <a:p>
            <a:pPr lvl="1">
              <a:spcBef>
                <a:spcPts val="200"/>
              </a:spcBef>
            </a:pPr>
            <a:endParaRPr lang="en-US" sz="1800" dirty="0" smtClean="0"/>
          </a:p>
          <a:p>
            <a:pPr lvl="1">
              <a:spcBef>
                <a:spcPts val="200"/>
              </a:spcBef>
            </a:pPr>
            <a:endParaRPr lang="en-US" sz="1800" dirty="0" smtClean="0"/>
          </a:p>
          <a:p>
            <a:pPr lvl="1">
              <a:spcBef>
                <a:spcPts val="200"/>
              </a:spcBef>
            </a:pPr>
            <a:endParaRPr lang="en-US" sz="1800" dirty="0" smtClean="0"/>
          </a:p>
          <a:p>
            <a:pPr marL="457200" lvl="1" indent="0">
              <a:spcBef>
                <a:spcPts val="200"/>
              </a:spcBef>
              <a:buFont typeface="Arial"/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71960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AsyncHBase</a:t>
            </a:r>
            <a:r>
              <a:rPr lang="en-US" dirty="0" smtClean="0"/>
              <a:t> Sink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502" y="1037345"/>
            <a:ext cx="8229600" cy="355075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4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0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Insert events and increments into </a:t>
            </a:r>
            <a:r>
              <a:rPr lang="en-US" dirty="0" err="1" smtClean="0"/>
              <a:t>Hbase</a:t>
            </a:r>
            <a:endParaRPr lang="en-US" dirty="0"/>
          </a:p>
          <a:p>
            <a:r>
              <a:rPr lang="en-US" dirty="0" smtClean="0"/>
              <a:t>Writes events asynchronously at very high rate.</a:t>
            </a:r>
          </a:p>
          <a:p>
            <a:r>
              <a:rPr lang="en-US" dirty="0" smtClean="0"/>
              <a:t>Easy to configure:</a:t>
            </a:r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able</a:t>
            </a:r>
          </a:p>
          <a:p>
            <a:pPr lvl="1"/>
            <a:r>
              <a:rPr lang="en-US" sz="1800" dirty="0" err="1" smtClean="0"/>
              <a:t>columnFamily</a:t>
            </a:r>
            <a:endParaRPr lang="en-US" sz="1800" dirty="0" smtClean="0"/>
          </a:p>
          <a:p>
            <a:pPr lvl="1"/>
            <a:r>
              <a:rPr lang="en-US" sz="1800" dirty="0" err="1" smtClean="0"/>
              <a:t>batchSize</a:t>
            </a:r>
            <a:r>
              <a:rPr lang="en-US" sz="1800" dirty="0" smtClean="0"/>
              <a:t> - # events per </a:t>
            </a:r>
            <a:r>
              <a:rPr lang="en-US" sz="1800" dirty="0" err="1" smtClean="0"/>
              <a:t>txn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imeout - how long to wait for success callback</a:t>
            </a:r>
          </a:p>
          <a:p>
            <a:pPr lvl="1"/>
            <a:r>
              <a:rPr lang="en-US" sz="1800" dirty="0" err="1"/>
              <a:t>s</a:t>
            </a:r>
            <a:r>
              <a:rPr lang="en-US" sz="1800" dirty="0" err="1" smtClean="0"/>
              <a:t>erializer</a:t>
            </a:r>
            <a:r>
              <a:rPr lang="en-US" sz="1800" dirty="0" smtClean="0"/>
              <a:t>/</a:t>
            </a:r>
            <a:r>
              <a:rPr lang="en-US" sz="1800" dirty="0" err="1" smtClean="0"/>
              <a:t>serializer</a:t>
            </a:r>
            <a:r>
              <a:rPr lang="en-US" sz="1800" dirty="0" smtClean="0"/>
              <a:t>.* - Custom </a:t>
            </a:r>
            <a:r>
              <a:rPr lang="en-US" sz="1800" dirty="0" err="1" smtClean="0"/>
              <a:t>serializer</a:t>
            </a:r>
            <a:r>
              <a:rPr lang="en-US" sz="1800" dirty="0" smtClean="0"/>
              <a:t> can decide how and where the events are written out.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14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Avro Sink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502" y="1037345"/>
            <a:ext cx="8229600" cy="355075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4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0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Sends events to the next hop’s Avro Source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r>
              <a:rPr lang="en-US" dirty="0" smtClean="0"/>
              <a:t>Configuring:</a:t>
            </a:r>
          </a:p>
          <a:p>
            <a:pPr lvl="1"/>
            <a:r>
              <a:rPr lang="en-US" dirty="0"/>
              <a:t>h</a:t>
            </a:r>
            <a:r>
              <a:rPr lang="en-US" smtClean="0"/>
              <a:t>ostname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ort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atch-size - # events per </a:t>
            </a:r>
            <a:r>
              <a:rPr lang="en-US" dirty="0" err="1" smtClean="0"/>
              <a:t>txn</a:t>
            </a:r>
            <a:r>
              <a:rPr lang="en-US" dirty="0" smtClean="0"/>
              <a:t>/batch sent to next hop</a:t>
            </a:r>
          </a:p>
          <a:p>
            <a:pPr lvl="1"/>
            <a:r>
              <a:rPr lang="en-US" dirty="0" smtClean="0"/>
              <a:t>connect-timeout – how long to wait successful connection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equest-timeout – how long to wait for success of batch</a:t>
            </a:r>
          </a:p>
          <a:p>
            <a:pPr lvl="1"/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292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Sink Runner and Sink Processors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502" y="1037345"/>
            <a:ext cx="8229600" cy="355075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4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0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Sink Runner: Thread which calls </a:t>
            </a:r>
            <a:r>
              <a:rPr lang="en-US" dirty="0" err="1" smtClean="0"/>
              <a:t>SinkProcessor#process</a:t>
            </a:r>
            <a:r>
              <a:rPr lang="en-US" dirty="0" smtClean="0"/>
              <a:t>().</a:t>
            </a:r>
          </a:p>
          <a:p>
            <a:r>
              <a:rPr lang="en-US" dirty="0" err="1" smtClean="0"/>
              <a:t>SinkProcessor</a:t>
            </a:r>
            <a:r>
              <a:rPr lang="en-US" dirty="0" smtClean="0"/>
              <a:t> manages a sink group which is defined as a top level component.</a:t>
            </a:r>
          </a:p>
          <a:p>
            <a:pPr lvl="1"/>
            <a:r>
              <a:rPr lang="en-US" dirty="0" err="1" smtClean="0"/>
              <a:t>SinkProcessor#process</a:t>
            </a:r>
            <a:r>
              <a:rPr lang="en-US" dirty="0" smtClean="0"/>
              <a:t> chooses one of the sinks in its group, based on some criteria</a:t>
            </a:r>
          </a:p>
          <a:p>
            <a:pPr lvl="1"/>
            <a:r>
              <a:rPr lang="en-US" dirty="0" smtClean="0"/>
              <a:t>It then calls </a:t>
            </a:r>
            <a:r>
              <a:rPr lang="en-US" dirty="0" err="1" smtClean="0"/>
              <a:t>Sink#process</a:t>
            </a:r>
            <a:r>
              <a:rPr lang="en-US" dirty="0" smtClean="0"/>
              <a:t> on the selected sink</a:t>
            </a:r>
          </a:p>
          <a:p>
            <a:pPr marL="457200" lvl="1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13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Sink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502" y="1037345"/>
            <a:ext cx="8229600" cy="355075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4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0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Custom sinks written quite often</a:t>
            </a:r>
          </a:p>
          <a:p>
            <a:r>
              <a:rPr lang="en-US" dirty="0" smtClean="0"/>
              <a:t>Allows Flume to write to your own storage system </a:t>
            </a:r>
            <a:r>
              <a:rPr lang="en-US" dirty="0"/>
              <a:t>like </a:t>
            </a:r>
            <a:r>
              <a:rPr lang="en-US" dirty="0" smtClean="0"/>
              <a:t>Cassandra (</a:t>
            </a:r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btoddb</a:t>
            </a:r>
            <a:r>
              <a:rPr lang="en-US" dirty="0"/>
              <a:t>/flume-</a:t>
            </a:r>
            <a:r>
              <a:rPr lang="en-US" dirty="0" err="1"/>
              <a:t>ng</a:t>
            </a:r>
            <a:r>
              <a:rPr lang="en-US" dirty="0"/>
              <a:t>-</a:t>
            </a:r>
            <a:r>
              <a:rPr lang="en-US" dirty="0" err="1"/>
              <a:t>cassandra</a:t>
            </a:r>
            <a:r>
              <a:rPr lang="en-US" dirty="0"/>
              <a:t>-</a:t>
            </a:r>
            <a:r>
              <a:rPr lang="en-US" dirty="0" smtClean="0"/>
              <a:t>sink) or even something like JMS.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064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Sink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502" y="1037345"/>
            <a:ext cx="8229600" cy="355075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4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20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9B7DD"/>
              </a:buClr>
              <a:buSzPct val="80000"/>
              <a:buFont typeface="Arial"/>
              <a:buChar char="•"/>
              <a:defRPr sz="1800" kern="1200">
                <a:solidFill>
                  <a:srgbClr val="505050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How?</a:t>
            </a:r>
          </a:p>
          <a:p>
            <a:pPr lvl="1"/>
            <a:r>
              <a:rPr lang="en-US" dirty="0"/>
              <a:t>Implement the Sink Interface</a:t>
            </a:r>
          </a:p>
          <a:p>
            <a:pPr lvl="1"/>
            <a:r>
              <a:rPr lang="en-US" dirty="0"/>
              <a:t>Extend the Abstract Sink class</a:t>
            </a:r>
          </a:p>
          <a:p>
            <a:pPr lvl="1"/>
            <a:r>
              <a:rPr lang="en-US" dirty="0" err="1"/>
              <a:t>Sink#process</a:t>
            </a:r>
            <a:r>
              <a:rPr lang="en-US" dirty="0"/>
              <a:t> method is the key.</a:t>
            </a:r>
          </a:p>
          <a:p>
            <a:pPr lvl="1"/>
            <a:r>
              <a:rPr lang="en-US" dirty="0"/>
              <a:t>Return </a:t>
            </a:r>
            <a:r>
              <a:rPr lang="en-US" dirty="0" err="1"/>
              <a:t>Status.BACKOFF</a:t>
            </a:r>
            <a:r>
              <a:rPr lang="en-US" dirty="0"/>
              <a:t> if no events were available in the channel, else return </a:t>
            </a:r>
            <a:r>
              <a:rPr lang="en-US" dirty="0" err="1"/>
              <a:t>Status.SUCCESS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392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9144000" cy="4686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22" name="Oval 2"/>
          <p:cNvSpPr>
            <a:spLocks noChangeArrowheads="1"/>
          </p:cNvSpPr>
          <p:nvPr/>
        </p:nvSpPr>
        <p:spPr bwMode="auto">
          <a:xfrm>
            <a:off x="3127704" y="3877899"/>
            <a:ext cx="2393058" cy="440055"/>
          </a:xfrm>
          <a:prstGeom prst="ellipse">
            <a:avLst/>
          </a:prstGeom>
          <a:gradFill rotWithShape="1">
            <a:gsLst>
              <a:gs pos="0">
                <a:srgbClr val="333333">
                  <a:alpha val="79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1522" y="2330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2110" y="739333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19A5C8"/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8936" y="329266"/>
            <a:ext cx="1905081" cy="52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/>
                <a:cs typeface="Georgia"/>
              </a:rPr>
              <a:t>?</a:t>
            </a:r>
            <a:endParaRPr lang="en-US" sz="25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2438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7124361" y="167474"/>
            <a:ext cx="1789813" cy="4017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142165" y="4765706"/>
            <a:ext cx="56048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679402" y="1556932"/>
            <a:ext cx="7004098" cy="5539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Headline Goes Here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704908" y="2211273"/>
            <a:ext cx="6877002" cy="4000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BBC"/>
              </a:buClr>
              <a:buSzPct val="25000"/>
              <a:buFont typeface="Calibri"/>
              <a:buNone/>
            </a:pPr>
            <a:r>
              <a:rPr lang="en" sz="2000" b="0" i="0" u="none" strike="noStrike" cap="none" baseline="0">
                <a:solidFill>
                  <a:srgbClr val="76CDDD"/>
                </a:solidFill>
                <a:latin typeface="Calibri"/>
                <a:ea typeface="Calibri"/>
                <a:cs typeface="Calibri"/>
                <a:sym typeface="Calibri"/>
              </a:rPr>
              <a:t>Speaker Name or Subhead Goes Here</a:t>
            </a:r>
          </a:p>
        </p:txBody>
      </p:sp>
      <p:cxnSp>
        <p:nvCxnSpPr>
          <p:cNvPr id="144" name="Shape 144"/>
          <p:cNvCxnSpPr/>
          <p:nvPr/>
        </p:nvCxnSpPr>
        <p:spPr>
          <a:xfrm>
            <a:off x="812800" y="2169676"/>
            <a:ext cx="7534656" cy="686"/>
          </a:xfrm>
          <a:prstGeom prst="straightConnector1">
            <a:avLst/>
          </a:prstGeom>
          <a:noFill/>
          <a:ln w="9525" cap="flat">
            <a:solidFill>
              <a:srgbClr val="76CDDD">
                <a:alpha val="69803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" name="Shape 145"/>
          <p:cNvSpPr/>
          <p:nvPr/>
        </p:nvSpPr>
        <p:spPr>
          <a:xfrm>
            <a:off x="1" y="0"/>
            <a:ext cx="9143999" cy="5143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grpSp>
        <p:nvGrpSpPr>
          <p:cNvPr id="146" name="Shape 146"/>
          <p:cNvGrpSpPr/>
          <p:nvPr/>
        </p:nvGrpSpPr>
        <p:grpSpPr>
          <a:xfrm>
            <a:off x="664804" y="1311782"/>
            <a:ext cx="7622243" cy="1384038"/>
            <a:chOff x="664804" y="1311781"/>
            <a:chExt cx="7622243" cy="1384037"/>
          </a:xfrm>
        </p:grpSpPr>
        <p:sp>
          <p:nvSpPr>
            <p:cNvPr id="147" name="Shape 147"/>
            <p:cNvSpPr txBox="1"/>
            <p:nvPr/>
          </p:nvSpPr>
          <p:spPr>
            <a:xfrm>
              <a:off x="664804" y="1311781"/>
              <a:ext cx="7004098" cy="55395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b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Flume Topologies</a:t>
              </a:r>
            </a:p>
          </p:txBody>
        </p:sp>
        <p:cxnSp>
          <p:nvCxnSpPr>
            <p:cNvPr id="148" name="Shape 148"/>
            <p:cNvCxnSpPr/>
            <p:nvPr/>
          </p:nvCxnSpPr>
          <p:spPr>
            <a:xfrm>
              <a:off x="752391" y="1944123"/>
              <a:ext cx="7534656" cy="914"/>
            </a:xfrm>
            <a:prstGeom prst="straightConnector1">
              <a:avLst/>
            </a:prstGeom>
            <a:noFill/>
            <a:ln w="9525" cap="flat">
              <a:solidFill>
                <a:srgbClr val="76CDDD">
                  <a:alpha val="6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9" name="Shape 149"/>
            <p:cNvSpPr txBox="1"/>
            <p:nvPr/>
          </p:nvSpPr>
          <p:spPr>
            <a:xfrm>
              <a:off x="664804" y="2044398"/>
              <a:ext cx="6399277" cy="65142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400"/>
                </a:spcBef>
                <a:buSzPct val="25000"/>
                <a:buNone/>
              </a:pPr>
              <a:r>
                <a:rPr lang="en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Will McQueen  </a:t>
              </a:r>
              <a:r>
                <a:rPr lang="en" sz="2000" b="0" i="0" u="none" strike="noStrike" cap="none" baseline="0" dirty="0">
                  <a:solidFill>
                    <a:srgbClr val="86D6F4"/>
                  </a:solidFill>
                  <a:latin typeface="Calibri"/>
                  <a:ea typeface="Calibri"/>
                  <a:cs typeface="Calibri"/>
                  <a:sym typeface="Calibri"/>
                </a:rPr>
                <a:t>|</a:t>
              </a:r>
              <a:r>
                <a:rPr lang="en" sz="2000" b="0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en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Software </a:t>
              </a:r>
              <a:r>
                <a:rPr lang="en" sz="2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Engineer</a:t>
              </a:r>
              <a:r>
                <a:rPr lang="en-US" sz="20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Cloudera</a:t>
              </a:r>
              <a:endParaRPr lang="en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280"/>
                </a:spcBef>
                <a:buSzPct val="25000"/>
                <a:buNone/>
              </a:pPr>
              <a:r>
                <a:rPr lang="en" sz="1400" b="0" i="0" u="none" strike="noStrike" cap="none" baseline="0" dirty="0">
                  <a:solidFill>
                    <a:srgbClr val="86D6F4"/>
                  </a:solidFill>
                  <a:latin typeface="Calibri"/>
                  <a:ea typeface="Calibri"/>
                  <a:cs typeface="Calibri"/>
                  <a:sym typeface="Calibri"/>
                </a:rPr>
                <a:t>October 2012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27024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Aggregation Flow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Content Placeholder 8" descr="overview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94" b="-9894"/>
          <a:stretch>
            <a:fillRect/>
          </a:stretch>
        </p:blipFill>
        <p:spPr>
          <a:xfrm>
            <a:off x="1279370" y="880550"/>
            <a:ext cx="6685094" cy="28843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45320" y="3890453"/>
            <a:ext cx="621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urier"/>
                <a:cs typeface="Courier"/>
              </a:rPr>
              <a:t>[Client]</a:t>
            </a:r>
            <a:r>
              <a:rPr lang="en-US" baseline="30000" dirty="0">
                <a:latin typeface="Courier"/>
                <a:cs typeface="Courier"/>
              </a:rPr>
              <a:t>+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  <a:sym typeface="Wingdings"/>
              </a:rPr>
              <a:t> Agent [ Agent]*  Destination</a:t>
            </a:r>
          </a:p>
        </p:txBody>
      </p:sp>
    </p:spTree>
    <p:extLst>
      <p:ext uri="{BB962C8B-B14F-4D97-AF65-F5344CB8AC3E}">
        <p14:creationId xmlns:p14="http://schemas.microsoft.com/office/powerpoint/2010/main" val="375886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61521" y="159557"/>
            <a:ext cx="8229600" cy="584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392B2"/>
              </a:buClr>
              <a:buSzPct val="25000"/>
              <a:buFont typeface="Calibri"/>
              <a:buNone/>
            </a:pPr>
            <a:r>
              <a:rPr lang="en"/>
              <a:t>Topology #1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48502" y="1037344"/>
            <a:ext cx="8229600" cy="2616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480"/>
              </a:spcBef>
              <a:buClr>
                <a:srgbClr val="19B7DD"/>
              </a:buClr>
              <a:buSzPct val="79861"/>
              <a:buFont typeface="Arial"/>
              <a:buChar char="•"/>
            </a:pPr>
            <a:r>
              <a:rPr lang="en"/>
              <a:t>Flume SDK's RPC Client</a:t>
            </a:r>
          </a:p>
          <a:p>
            <a:pPr marL="171450" marR="0" lvl="0" indent="-171450" algn="l" rtl="0">
              <a:spcBef>
                <a:spcPts val="480"/>
              </a:spcBef>
              <a:buClr>
                <a:srgbClr val="19B7DD"/>
              </a:buClr>
              <a:buSzPct val="79861"/>
              <a:buFont typeface="Arial"/>
              <a:buChar char="•"/>
            </a:pPr>
            <a:r>
              <a:rPr lang="en"/>
              <a:t>Sources</a:t>
            </a:r>
          </a:p>
          <a:p>
            <a:pPr marL="171450" marR="0" lvl="0" indent="-171450" algn="l" rtl="0">
              <a:spcBef>
                <a:spcPts val="480"/>
              </a:spcBef>
              <a:buClr>
                <a:srgbClr val="19B7DD"/>
              </a:buClr>
              <a:buSzPct val="79861"/>
              <a:buFont typeface="Arial"/>
              <a:buChar char="•"/>
            </a:pPr>
            <a:r>
              <a:rPr lang="en"/>
              <a:t>Interceptors</a:t>
            </a:r>
          </a:p>
          <a:p>
            <a:pPr marL="171450" marR="0" lvl="0" indent="-171450" algn="l" rtl="0">
              <a:spcBef>
                <a:spcPts val="480"/>
              </a:spcBef>
              <a:buClr>
                <a:srgbClr val="19B7DD"/>
              </a:buClr>
              <a:buSzPct val="79861"/>
              <a:buFont typeface="Arial"/>
              <a:buChar char="•"/>
            </a:pPr>
            <a:r>
              <a:rPr lang="en"/>
              <a:t>Channel Selectors</a:t>
            </a:r>
          </a:p>
          <a:p>
            <a:pPr marL="171450" marR="0" lvl="0" indent="-171450" algn="l" rtl="0">
              <a:spcBef>
                <a:spcPts val="480"/>
              </a:spcBef>
              <a:buClr>
                <a:srgbClr val="19B7DD"/>
              </a:buClr>
              <a:buSzPct val="79861"/>
              <a:buFont typeface="Arial"/>
              <a:buChar char="•"/>
            </a:pPr>
            <a:r>
              <a:rPr lang="en"/>
              <a:t>Channels</a:t>
            </a:r>
          </a:p>
          <a:p>
            <a:pPr marL="171450" marR="0" lvl="0" indent="-171450" algn="l" rtl="0">
              <a:spcBef>
                <a:spcPts val="480"/>
              </a:spcBef>
              <a:buClr>
                <a:srgbClr val="19B7DD"/>
              </a:buClr>
              <a:buSzPct val="79861"/>
              <a:buFont typeface="Arial"/>
              <a:buChar char="•"/>
            </a:pPr>
            <a:r>
              <a:rPr lang="en"/>
              <a:t>Sinks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142165" y="4765706"/>
            <a:ext cx="560489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157" name="Shape 157"/>
          <p:cNvSpPr/>
          <p:nvPr/>
        </p:nvSpPr>
        <p:spPr>
          <a:xfrm>
            <a:off x="7994981" y="4769642"/>
            <a:ext cx="1009782" cy="2914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917441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361440" y="159432"/>
            <a:ext cx="8229239" cy="584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None/>
            </a:pPr>
            <a:r>
              <a:rPr lang="en" sz="3200" b="0" i="0" u="none" strike="noStrike" cap="none" baseline="0">
                <a:solidFill>
                  <a:srgbClr val="0392B2"/>
                </a:solidFill>
                <a:latin typeface="Calibri"/>
                <a:ea typeface="Calibri"/>
                <a:cs typeface="Calibri"/>
                <a:sym typeface="Calibri"/>
              </a:rPr>
              <a:t>Topology #1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1" y="1"/>
            <a:ext cx="359" cy="30632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  <p:sp>
        <p:nvSpPr>
          <p:cNvPr id="164" name="Shape 164"/>
          <p:cNvSpPr/>
          <p:nvPr/>
        </p:nvSpPr>
        <p:spPr>
          <a:xfrm>
            <a:off x="7994880" y="4715040"/>
            <a:ext cx="1009439" cy="400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471361" y="822960"/>
            <a:ext cx="1097399" cy="3678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App Tier</a:t>
            </a:r>
          </a:p>
        </p:txBody>
      </p:sp>
      <p:sp>
        <p:nvSpPr>
          <p:cNvPr id="166" name="Shape 166"/>
          <p:cNvSpPr txBox="1"/>
          <p:nvPr/>
        </p:nvSpPr>
        <p:spPr>
          <a:xfrm rot="5400000">
            <a:off x="828076" y="3910757"/>
            <a:ext cx="383849" cy="6448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. . .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2262269" y="822982"/>
            <a:ext cx="2194500" cy="3678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1800" b="0" i="0" u="none" strike="noStrike" cap="none" baseline="0"/>
              <a:t>Flume Agent Tier 1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7501651" y="822960"/>
            <a:ext cx="1463099" cy="3678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Storage Tier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4992989" y="822982"/>
            <a:ext cx="2194500" cy="3678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1800" b="0" i="0" u="none" strike="noStrike" cap="none" baseline="0"/>
              <a:t>Flume Agent Tier 2</a:t>
            </a:r>
          </a:p>
        </p:txBody>
      </p:sp>
      <p:sp>
        <p:nvSpPr>
          <p:cNvPr id="170" name="Shape 170"/>
          <p:cNvSpPr/>
          <p:nvPr/>
        </p:nvSpPr>
        <p:spPr>
          <a:xfrm>
            <a:off x="822960" y="1491601"/>
            <a:ext cx="874199" cy="400079"/>
          </a:xfrm>
          <a:prstGeom prst="rect">
            <a:avLst/>
          </a:prstGeom>
          <a:solidFill>
            <a:srgbClr val="CFE7E5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878040" y="1441313"/>
            <a:ext cx="787800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/>
              <a:t>Flume</a:t>
            </a:r>
            <a:br>
              <a:rPr lang="en" sz="900"/>
            </a:br>
            <a:r>
              <a:rPr lang="en" sz="900"/>
              <a:t>SDK</a:t>
            </a:r>
          </a:p>
        </p:txBody>
      </p:sp>
      <p:sp>
        <p:nvSpPr>
          <p:cNvPr id="172" name="Shape 172"/>
          <p:cNvSpPr/>
          <p:nvPr/>
        </p:nvSpPr>
        <p:spPr>
          <a:xfrm>
            <a:off x="282961" y="1576951"/>
            <a:ext cx="548699" cy="229378"/>
          </a:xfrm>
          <a:prstGeom prst="rect">
            <a:avLst/>
          </a:prstGeom>
          <a:solidFill>
            <a:srgbClr val="CFE7E5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App-1</a:t>
            </a:r>
          </a:p>
        </p:txBody>
      </p:sp>
      <p:sp>
        <p:nvSpPr>
          <p:cNvPr id="173" name="Shape 173"/>
          <p:cNvSpPr/>
          <p:nvPr/>
        </p:nvSpPr>
        <p:spPr>
          <a:xfrm>
            <a:off x="7645305" y="2497531"/>
            <a:ext cx="1280099" cy="399898"/>
          </a:xfrm>
          <a:prstGeom prst="can">
            <a:avLst>
              <a:gd name="adj" fmla="val 5400"/>
            </a:avLst>
          </a:prstGeom>
          <a:solidFill>
            <a:srgbClr val="9999FF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1800" b="0" i="0" u="none" strike="noStrike" cap="none" baseline="0"/>
              <a:t>HDFS</a:t>
            </a:r>
          </a:p>
        </p:txBody>
      </p:sp>
      <p:sp>
        <p:nvSpPr>
          <p:cNvPr id="174" name="Shape 174"/>
          <p:cNvSpPr txBox="1"/>
          <p:nvPr/>
        </p:nvSpPr>
        <p:spPr>
          <a:xfrm rot="5400000">
            <a:off x="3336465" y="4082207"/>
            <a:ext cx="383849" cy="6448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. . .</a:t>
            </a:r>
          </a:p>
        </p:txBody>
      </p:sp>
      <p:sp>
        <p:nvSpPr>
          <p:cNvPr id="175" name="Shape 175"/>
          <p:cNvSpPr txBox="1"/>
          <p:nvPr/>
        </p:nvSpPr>
        <p:spPr>
          <a:xfrm rot="5400000">
            <a:off x="5947551" y="3656206"/>
            <a:ext cx="383849" cy="6448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. . .</a:t>
            </a:r>
          </a:p>
        </p:txBody>
      </p:sp>
      <p:grpSp>
        <p:nvGrpSpPr>
          <p:cNvPr id="176" name="Shape 176"/>
          <p:cNvGrpSpPr/>
          <p:nvPr/>
        </p:nvGrpSpPr>
        <p:grpSpPr>
          <a:xfrm>
            <a:off x="1611600" y="4085665"/>
            <a:ext cx="742439" cy="644877"/>
            <a:chOff x="1611600" y="5549406"/>
            <a:chExt cx="742439" cy="859836"/>
          </a:xfrm>
        </p:grpSpPr>
        <p:sp>
          <p:nvSpPr>
            <p:cNvPr id="177" name="Shape 177"/>
            <p:cNvSpPr txBox="1"/>
            <p:nvPr/>
          </p:nvSpPr>
          <p:spPr>
            <a:xfrm>
              <a:off x="1622640" y="5549406"/>
              <a:ext cx="731399" cy="859836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 anchor="t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" sz="1200" b="0" i="0" u="none" strike="noStrike" cap="none" baseline="0" dirty="0"/>
                <a:t>LB</a:t>
              </a:r>
            </a:p>
            <a:p>
              <a:pPr marL="0" marR="0" lvl="0" indent="0" algn="ctr" rtl="0">
                <a:buSzPct val="25000"/>
                <a:buNone/>
              </a:pPr>
              <a:r>
                <a:rPr lang="en" sz="1200" b="0" i="0" u="none" strike="noStrike" cap="none" baseline="0" dirty="0"/>
                <a:t>+</a:t>
              </a:r>
            </a:p>
            <a:p>
              <a:pPr marL="0" marR="0" lvl="0" indent="0" algn="ctr" rtl="0">
                <a:buSzPct val="25000"/>
                <a:buNone/>
              </a:pPr>
              <a:r>
                <a:rPr lang="en" sz="1200" b="0" i="0" u="none" strike="noStrike" cap="none" baseline="0" dirty="0"/>
                <a:t>failover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1611600" y="5678400"/>
              <a:ext cx="731399" cy="609599"/>
            </a:xfrm>
            <a:prstGeom prst="bracePair">
              <a:avLst/>
            </a:prstGeom>
            <a:noFill/>
            <a:ln w="9525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</p:grpSp>
      <p:grpSp>
        <p:nvGrpSpPr>
          <p:cNvPr id="179" name="Shape 179"/>
          <p:cNvGrpSpPr/>
          <p:nvPr/>
        </p:nvGrpSpPr>
        <p:grpSpPr>
          <a:xfrm>
            <a:off x="4423320" y="4085685"/>
            <a:ext cx="731519" cy="644877"/>
            <a:chOff x="4219919" y="5388959"/>
            <a:chExt cx="731519" cy="859836"/>
          </a:xfrm>
        </p:grpSpPr>
        <p:sp>
          <p:nvSpPr>
            <p:cNvPr id="180" name="Shape 180"/>
            <p:cNvSpPr txBox="1"/>
            <p:nvPr/>
          </p:nvSpPr>
          <p:spPr>
            <a:xfrm>
              <a:off x="4219919" y="5388959"/>
              <a:ext cx="731519" cy="859836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 anchor="t" anchorCtr="0">
              <a:sp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en" sz="1200" b="0" i="0" u="none" strike="noStrike" cap="none" baseline="0"/>
                <a:t>LB</a:t>
              </a:r>
            </a:p>
            <a:p>
              <a:pPr marL="0" marR="0" lvl="0" indent="0" algn="ctr" rtl="0">
                <a:buSzPct val="25000"/>
                <a:buNone/>
              </a:pPr>
              <a:r>
                <a:rPr lang="en" sz="1200" b="0" i="0" u="none" strike="noStrike" cap="none" baseline="0"/>
                <a:t>+</a:t>
              </a:r>
            </a:p>
            <a:p>
              <a:pPr marL="0" marR="0" lvl="0" indent="0" algn="ctr" rtl="0">
                <a:buSzPct val="25000"/>
                <a:buNone/>
              </a:pPr>
              <a:r>
                <a:rPr lang="en" sz="1200" b="0" i="0" u="none" strike="noStrike" cap="none" baseline="0"/>
                <a:t>failover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4219919" y="5408280"/>
              <a:ext cx="731399" cy="609599"/>
            </a:xfrm>
            <a:prstGeom prst="bracePair">
              <a:avLst/>
            </a:prstGeom>
            <a:noFill/>
            <a:ln w="9525" cap="flat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endParaRPr/>
            </a:p>
          </p:txBody>
        </p:sp>
      </p:grpSp>
      <p:sp>
        <p:nvSpPr>
          <p:cNvPr id="182" name="Shape 182"/>
          <p:cNvSpPr/>
          <p:nvPr/>
        </p:nvSpPr>
        <p:spPr>
          <a:xfrm>
            <a:off x="2194560" y="1480417"/>
            <a:ext cx="2279999" cy="400079"/>
          </a:xfrm>
          <a:prstGeom prst="rect">
            <a:avLst/>
          </a:prstGeom>
          <a:solidFill>
            <a:srgbClr val="CFE7E5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2286001" y="1271325"/>
            <a:ext cx="599099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avro</a:t>
            </a:r>
          </a:p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src</a:t>
            </a:r>
          </a:p>
        </p:txBody>
      </p:sp>
      <p:cxnSp>
        <p:nvCxnSpPr>
          <p:cNvPr id="184" name="Shape 184"/>
          <p:cNvCxnSpPr>
            <a:stCxn id="185" idx="4"/>
            <a:endCxn id="186" idx="2"/>
          </p:cNvCxnSpPr>
          <p:nvPr/>
        </p:nvCxnSpPr>
        <p:spPr>
          <a:xfrm flipV="1">
            <a:off x="3535320" y="1508828"/>
            <a:ext cx="249000" cy="398437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sp>
        <p:nvSpPr>
          <p:cNvPr id="187" name="Shape 187"/>
          <p:cNvSpPr txBox="1"/>
          <p:nvPr/>
        </p:nvSpPr>
        <p:spPr>
          <a:xfrm>
            <a:off x="3031320" y="1318591"/>
            <a:ext cx="656399" cy="2293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>
              <a:buNone/>
            </a:pPr>
            <a:r>
              <a:rPr lang="en" sz="900" b="0" i="0" u="none" strike="noStrike" cap="none" baseline="0"/>
              <a:t>agent11</a:t>
            </a:r>
          </a:p>
        </p:txBody>
      </p:sp>
      <p:cxnSp>
        <p:nvCxnSpPr>
          <p:cNvPr id="188" name="Shape 188"/>
          <p:cNvCxnSpPr>
            <a:stCxn id="185" idx="4"/>
            <a:endCxn id="189" idx="2"/>
          </p:cNvCxnSpPr>
          <p:nvPr/>
        </p:nvCxnSpPr>
        <p:spPr>
          <a:xfrm flipV="1">
            <a:off x="3535320" y="1843897"/>
            <a:ext cx="249000" cy="63368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190" name="Shape 190"/>
          <p:cNvCxnSpPr>
            <a:stCxn id="183" idx="4"/>
            <a:endCxn id="185" idx="1"/>
          </p:cNvCxnSpPr>
          <p:nvPr/>
        </p:nvCxnSpPr>
        <p:spPr>
          <a:xfrm>
            <a:off x="2585551" y="1788631"/>
            <a:ext cx="213144" cy="118634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sp>
        <p:nvSpPr>
          <p:cNvPr id="191" name="Shape 191"/>
          <p:cNvSpPr/>
          <p:nvPr/>
        </p:nvSpPr>
        <p:spPr>
          <a:xfrm>
            <a:off x="4951440" y="1983664"/>
            <a:ext cx="2277599" cy="400079"/>
          </a:xfrm>
          <a:prstGeom prst="rect">
            <a:avLst/>
          </a:prstGeom>
          <a:solidFill>
            <a:srgbClr val="CFE7E5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822960" y="2406001"/>
            <a:ext cx="874199" cy="400079"/>
          </a:xfrm>
          <a:prstGeom prst="rect">
            <a:avLst/>
          </a:prstGeom>
          <a:solidFill>
            <a:srgbClr val="CFE7E5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878040" y="2355713"/>
            <a:ext cx="787800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/>
              <a:t>Flume</a:t>
            </a:r>
            <a:br>
              <a:rPr lang="en" sz="900"/>
            </a:br>
            <a:r>
              <a:rPr lang="en" sz="900"/>
              <a:t>SDK</a:t>
            </a:r>
          </a:p>
        </p:txBody>
      </p:sp>
      <p:sp>
        <p:nvSpPr>
          <p:cNvPr id="194" name="Shape 194"/>
          <p:cNvSpPr/>
          <p:nvPr/>
        </p:nvSpPr>
        <p:spPr>
          <a:xfrm>
            <a:off x="282961" y="2491351"/>
            <a:ext cx="548699" cy="229378"/>
          </a:xfrm>
          <a:prstGeom prst="rect">
            <a:avLst/>
          </a:prstGeom>
          <a:solidFill>
            <a:srgbClr val="CFE7E5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App-</a:t>
            </a:r>
            <a:r>
              <a:rPr lang="en" sz="900"/>
              <a:t>2</a:t>
            </a:r>
          </a:p>
        </p:txBody>
      </p:sp>
      <p:sp>
        <p:nvSpPr>
          <p:cNvPr id="195" name="Shape 195"/>
          <p:cNvSpPr/>
          <p:nvPr/>
        </p:nvSpPr>
        <p:spPr>
          <a:xfrm>
            <a:off x="822960" y="3320400"/>
            <a:ext cx="874199" cy="400079"/>
          </a:xfrm>
          <a:prstGeom prst="rect">
            <a:avLst/>
          </a:prstGeom>
          <a:solidFill>
            <a:srgbClr val="CFE7E5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878040" y="3270112"/>
            <a:ext cx="787800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/>
              <a:t>Flume</a:t>
            </a:r>
            <a:br>
              <a:rPr lang="en" sz="900"/>
            </a:br>
            <a:r>
              <a:rPr lang="en" sz="900"/>
              <a:t>SDK</a:t>
            </a:r>
          </a:p>
        </p:txBody>
      </p:sp>
      <p:sp>
        <p:nvSpPr>
          <p:cNvPr id="197" name="Shape 197"/>
          <p:cNvSpPr/>
          <p:nvPr/>
        </p:nvSpPr>
        <p:spPr>
          <a:xfrm>
            <a:off x="282961" y="3405750"/>
            <a:ext cx="548699" cy="229378"/>
          </a:xfrm>
          <a:prstGeom prst="rect">
            <a:avLst/>
          </a:prstGeom>
          <a:solidFill>
            <a:srgbClr val="CFE7E5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App-</a:t>
            </a:r>
            <a:r>
              <a:rPr lang="en" sz="900"/>
              <a:t>3</a:t>
            </a:r>
          </a:p>
        </p:txBody>
      </p:sp>
      <p:sp>
        <p:nvSpPr>
          <p:cNvPr id="185" name="Shape 185"/>
          <p:cNvSpPr/>
          <p:nvPr/>
        </p:nvSpPr>
        <p:spPr>
          <a:xfrm>
            <a:off x="2798695" y="1676447"/>
            <a:ext cx="736625" cy="461635"/>
          </a:xfrm>
          <a:prstGeom prst="flowChartMagneticDrum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900"/>
              <a:t>file</a:t>
            </a:r>
            <a:br>
              <a:rPr lang="en" sz="900"/>
            </a:br>
            <a:r>
              <a:rPr lang="en" sz="900"/>
              <a:t>ch</a:t>
            </a:r>
          </a:p>
        </p:txBody>
      </p:sp>
      <p:sp>
        <p:nvSpPr>
          <p:cNvPr id="186" name="Shape 186"/>
          <p:cNvSpPr/>
          <p:nvPr/>
        </p:nvSpPr>
        <p:spPr>
          <a:xfrm>
            <a:off x="3784320" y="1250175"/>
            <a:ext cx="599099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avro</a:t>
            </a:r>
          </a:p>
          <a:p>
            <a:pPr marL="0" marR="0" lvl="0" indent="0" algn="ctr" rtl="0">
              <a:buSzPct val="25000"/>
              <a:buNone/>
            </a:pPr>
            <a:r>
              <a:rPr lang="en" sz="900"/>
              <a:t>sink</a:t>
            </a:r>
          </a:p>
        </p:txBody>
      </p:sp>
      <p:sp>
        <p:nvSpPr>
          <p:cNvPr id="189" name="Shape 189"/>
          <p:cNvSpPr/>
          <p:nvPr/>
        </p:nvSpPr>
        <p:spPr>
          <a:xfrm>
            <a:off x="3784320" y="1585244"/>
            <a:ext cx="599099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avro</a:t>
            </a:r>
          </a:p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s</a:t>
            </a:r>
            <a:r>
              <a:rPr lang="en" sz="900"/>
              <a:t>ink</a:t>
            </a:r>
          </a:p>
        </p:txBody>
      </p:sp>
      <p:sp>
        <p:nvSpPr>
          <p:cNvPr id="198" name="Shape 198"/>
          <p:cNvSpPr/>
          <p:nvPr/>
        </p:nvSpPr>
        <p:spPr>
          <a:xfrm>
            <a:off x="2194560" y="2497441"/>
            <a:ext cx="2279999" cy="400079"/>
          </a:xfrm>
          <a:prstGeom prst="rect">
            <a:avLst/>
          </a:prstGeom>
          <a:solidFill>
            <a:srgbClr val="CFE7E5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2286001" y="2288348"/>
            <a:ext cx="599099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avro</a:t>
            </a:r>
          </a:p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src</a:t>
            </a:r>
          </a:p>
        </p:txBody>
      </p:sp>
      <p:cxnSp>
        <p:nvCxnSpPr>
          <p:cNvPr id="200" name="Shape 200"/>
          <p:cNvCxnSpPr>
            <a:stCxn id="201" idx="4"/>
            <a:endCxn id="202" idx="2"/>
          </p:cNvCxnSpPr>
          <p:nvPr/>
        </p:nvCxnSpPr>
        <p:spPr>
          <a:xfrm flipV="1">
            <a:off x="3535320" y="2517661"/>
            <a:ext cx="249000" cy="406626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sp>
        <p:nvSpPr>
          <p:cNvPr id="203" name="Shape 203"/>
          <p:cNvSpPr txBox="1"/>
          <p:nvPr/>
        </p:nvSpPr>
        <p:spPr>
          <a:xfrm>
            <a:off x="3031320" y="2335613"/>
            <a:ext cx="656399" cy="2293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lvl="0" rtl="0">
              <a:buNone/>
            </a:pPr>
            <a:r>
              <a:rPr lang="en" sz="900" b="0" i="0" u="none" strike="noStrike" cap="none" baseline="0"/>
              <a:t>agent1</a:t>
            </a:r>
            <a:r>
              <a:rPr lang="en" sz="900"/>
              <a:t>2</a:t>
            </a:r>
          </a:p>
        </p:txBody>
      </p:sp>
      <p:cxnSp>
        <p:nvCxnSpPr>
          <p:cNvPr id="204" name="Shape 204"/>
          <p:cNvCxnSpPr>
            <a:stCxn id="201" idx="4"/>
            <a:endCxn id="205" idx="2"/>
          </p:cNvCxnSpPr>
          <p:nvPr/>
        </p:nvCxnSpPr>
        <p:spPr>
          <a:xfrm flipV="1">
            <a:off x="3535320" y="2860921"/>
            <a:ext cx="249000" cy="63366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206" name="Shape 206"/>
          <p:cNvCxnSpPr>
            <a:stCxn id="199" idx="4"/>
            <a:endCxn id="201" idx="1"/>
          </p:cNvCxnSpPr>
          <p:nvPr/>
        </p:nvCxnSpPr>
        <p:spPr>
          <a:xfrm>
            <a:off x="2585551" y="2805654"/>
            <a:ext cx="213144" cy="118633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sp>
        <p:nvSpPr>
          <p:cNvPr id="201" name="Shape 201"/>
          <p:cNvSpPr/>
          <p:nvPr/>
        </p:nvSpPr>
        <p:spPr>
          <a:xfrm>
            <a:off x="2798695" y="2693469"/>
            <a:ext cx="736625" cy="461635"/>
          </a:xfrm>
          <a:prstGeom prst="flowChartMagneticDrum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900"/>
              <a:t>file</a:t>
            </a:r>
            <a:br>
              <a:rPr lang="en" sz="900"/>
            </a:br>
            <a:r>
              <a:rPr lang="en" sz="900"/>
              <a:t>ch</a:t>
            </a:r>
          </a:p>
        </p:txBody>
      </p:sp>
      <p:sp>
        <p:nvSpPr>
          <p:cNvPr id="202" name="Shape 202"/>
          <p:cNvSpPr/>
          <p:nvPr/>
        </p:nvSpPr>
        <p:spPr>
          <a:xfrm>
            <a:off x="3784320" y="2259008"/>
            <a:ext cx="599099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avro</a:t>
            </a:r>
          </a:p>
          <a:p>
            <a:pPr marL="0" marR="0" lvl="0" indent="0" algn="ctr" rtl="0">
              <a:buSzPct val="25000"/>
              <a:buNone/>
            </a:pPr>
            <a:r>
              <a:rPr lang="en" sz="900"/>
              <a:t>sink</a:t>
            </a:r>
          </a:p>
        </p:txBody>
      </p:sp>
      <p:sp>
        <p:nvSpPr>
          <p:cNvPr id="205" name="Shape 205"/>
          <p:cNvSpPr/>
          <p:nvPr/>
        </p:nvSpPr>
        <p:spPr>
          <a:xfrm>
            <a:off x="3784320" y="2602268"/>
            <a:ext cx="599099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avro</a:t>
            </a:r>
          </a:p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s</a:t>
            </a:r>
            <a:r>
              <a:rPr lang="en" sz="900"/>
              <a:t>ink</a:t>
            </a:r>
          </a:p>
        </p:txBody>
      </p:sp>
      <p:sp>
        <p:nvSpPr>
          <p:cNvPr id="207" name="Shape 207"/>
          <p:cNvSpPr/>
          <p:nvPr/>
        </p:nvSpPr>
        <p:spPr>
          <a:xfrm>
            <a:off x="2219520" y="3423240"/>
            <a:ext cx="2279999" cy="400079"/>
          </a:xfrm>
          <a:prstGeom prst="rect">
            <a:avLst/>
          </a:prstGeom>
          <a:solidFill>
            <a:srgbClr val="CFE7E5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2310960" y="3214148"/>
            <a:ext cx="599099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avro</a:t>
            </a:r>
          </a:p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src</a:t>
            </a:r>
          </a:p>
        </p:txBody>
      </p:sp>
      <p:cxnSp>
        <p:nvCxnSpPr>
          <p:cNvPr id="209" name="Shape 209"/>
          <p:cNvCxnSpPr>
            <a:stCxn id="210" idx="4"/>
            <a:endCxn id="211" idx="2"/>
          </p:cNvCxnSpPr>
          <p:nvPr/>
        </p:nvCxnSpPr>
        <p:spPr>
          <a:xfrm flipV="1">
            <a:off x="3560280" y="3443461"/>
            <a:ext cx="249001" cy="406626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sp>
        <p:nvSpPr>
          <p:cNvPr id="212" name="Shape 212"/>
          <p:cNvSpPr txBox="1"/>
          <p:nvPr/>
        </p:nvSpPr>
        <p:spPr>
          <a:xfrm>
            <a:off x="3056280" y="3261413"/>
            <a:ext cx="656399" cy="2293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lvl="0" rtl="0">
              <a:buNone/>
            </a:pPr>
            <a:r>
              <a:rPr lang="en" sz="900" b="0" i="0" u="none" strike="noStrike" cap="none" baseline="0"/>
              <a:t>agent1</a:t>
            </a:r>
            <a:r>
              <a:rPr lang="en" sz="900"/>
              <a:t>3</a:t>
            </a:r>
          </a:p>
        </p:txBody>
      </p:sp>
      <p:cxnSp>
        <p:nvCxnSpPr>
          <p:cNvPr id="213" name="Shape 213"/>
          <p:cNvCxnSpPr>
            <a:stCxn id="210" idx="4"/>
            <a:endCxn id="214" idx="2"/>
          </p:cNvCxnSpPr>
          <p:nvPr/>
        </p:nvCxnSpPr>
        <p:spPr>
          <a:xfrm flipV="1">
            <a:off x="3560280" y="3786720"/>
            <a:ext cx="249001" cy="63367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215" name="Shape 215"/>
          <p:cNvCxnSpPr>
            <a:stCxn id="208" idx="4"/>
            <a:endCxn id="210" idx="1"/>
          </p:cNvCxnSpPr>
          <p:nvPr/>
        </p:nvCxnSpPr>
        <p:spPr>
          <a:xfrm>
            <a:off x="2610510" y="3731454"/>
            <a:ext cx="213145" cy="118633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sp>
        <p:nvSpPr>
          <p:cNvPr id="210" name="Shape 210"/>
          <p:cNvSpPr/>
          <p:nvPr/>
        </p:nvSpPr>
        <p:spPr>
          <a:xfrm>
            <a:off x="2823655" y="3619269"/>
            <a:ext cx="736625" cy="461635"/>
          </a:xfrm>
          <a:prstGeom prst="flowChartMagneticDrum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900"/>
              <a:t>file</a:t>
            </a:r>
            <a:br>
              <a:rPr lang="en" sz="900"/>
            </a:br>
            <a:r>
              <a:rPr lang="en" sz="900"/>
              <a:t>ch</a:t>
            </a:r>
          </a:p>
        </p:txBody>
      </p:sp>
      <p:sp>
        <p:nvSpPr>
          <p:cNvPr id="211" name="Shape 211"/>
          <p:cNvSpPr/>
          <p:nvPr/>
        </p:nvSpPr>
        <p:spPr>
          <a:xfrm>
            <a:off x="3809281" y="3184808"/>
            <a:ext cx="599099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avro</a:t>
            </a:r>
          </a:p>
          <a:p>
            <a:pPr marL="0" marR="0" lvl="0" indent="0" algn="ctr" rtl="0">
              <a:buSzPct val="25000"/>
              <a:buNone/>
            </a:pPr>
            <a:r>
              <a:rPr lang="en" sz="900"/>
              <a:t>sink</a:t>
            </a:r>
          </a:p>
        </p:txBody>
      </p:sp>
      <p:sp>
        <p:nvSpPr>
          <p:cNvPr id="214" name="Shape 214"/>
          <p:cNvSpPr/>
          <p:nvPr/>
        </p:nvSpPr>
        <p:spPr>
          <a:xfrm>
            <a:off x="3809281" y="3528067"/>
            <a:ext cx="599099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avro</a:t>
            </a:r>
          </a:p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s</a:t>
            </a:r>
            <a:r>
              <a:rPr lang="en" sz="900"/>
              <a:t>ink</a:t>
            </a:r>
          </a:p>
        </p:txBody>
      </p:sp>
      <p:cxnSp>
        <p:nvCxnSpPr>
          <p:cNvPr id="216" name="Shape 216"/>
          <p:cNvCxnSpPr>
            <a:stCxn id="193" idx="6"/>
            <a:endCxn id="199" idx="2"/>
          </p:cNvCxnSpPr>
          <p:nvPr/>
        </p:nvCxnSpPr>
        <p:spPr>
          <a:xfrm flipV="1">
            <a:off x="1665840" y="2547001"/>
            <a:ext cx="620161" cy="6736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7" name="Shape 217"/>
          <p:cNvCxnSpPr>
            <a:stCxn id="171" idx="6"/>
            <a:endCxn id="183" idx="2"/>
          </p:cNvCxnSpPr>
          <p:nvPr/>
        </p:nvCxnSpPr>
        <p:spPr>
          <a:xfrm flipV="1">
            <a:off x="1665840" y="1529978"/>
            <a:ext cx="620161" cy="16998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8" name="Shape 218"/>
          <p:cNvCxnSpPr>
            <a:stCxn id="171" idx="6"/>
            <a:endCxn id="199" idx="2"/>
          </p:cNvCxnSpPr>
          <p:nvPr/>
        </p:nvCxnSpPr>
        <p:spPr>
          <a:xfrm>
            <a:off x="1665840" y="1699966"/>
            <a:ext cx="620161" cy="84703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9" name="Shape 219"/>
          <p:cNvCxnSpPr>
            <a:stCxn id="171" idx="6"/>
            <a:endCxn id="208" idx="2"/>
          </p:cNvCxnSpPr>
          <p:nvPr/>
        </p:nvCxnSpPr>
        <p:spPr>
          <a:xfrm>
            <a:off x="1665840" y="1699966"/>
            <a:ext cx="645120" cy="177283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0" name="Shape 220"/>
          <p:cNvCxnSpPr>
            <a:stCxn id="193" idx="6"/>
            <a:endCxn id="183" idx="2"/>
          </p:cNvCxnSpPr>
          <p:nvPr/>
        </p:nvCxnSpPr>
        <p:spPr>
          <a:xfrm flipV="1">
            <a:off x="1665840" y="1529978"/>
            <a:ext cx="620161" cy="108438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1" name="Shape 221"/>
          <p:cNvCxnSpPr>
            <a:stCxn id="193" idx="6"/>
            <a:endCxn id="208" idx="2"/>
          </p:cNvCxnSpPr>
          <p:nvPr/>
        </p:nvCxnSpPr>
        <p:spPr>
          <a:xfrm>
            <a:off x="1665840" y="2614366"/>
            <a:ext cx="645120" cy="85843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2" name="Shape 222"/>
          <p:cNvCxnSpPr>
            <a:stCxn id="196" idx="6"/>
            <a:endCxn id="183" idx="2"/>
          </p:cNvCxnSpPr>
          <p:nvPr/>
        </p:nvCxnSpPr>
        <p:spPr>
          <a:xfrm flipV="1">
            <a:off x="1665840" y="1529978"/>
            <a:ext cx="620161" cy="199878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3" name="Shape 223"/>
          <p:cNvCxnSpPr>
            <a:endCxn id="199" idx="2"/>
          </p:cNvCxnSpPr>
          <p:nvPr/>
        </p:nvCxnSpPr>
        <p:spPr>
          <a:xfrm flipV="1">
            <a:off x="1668601" y="2547001"/>
            <a:ext cx="617400" cy="97132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4" name="Shape 224"/>
          <p:cNvCxnSpPr>
            <a:stCxn id="196" idx="6"/>
            <a:endCxn id="208" idx="2"/>
          </p:cNvCxnSpPr>
          <p:nvPr/>
        </p:nvCxnSpPr>
        <p:spPr>
          <a:xfrm flipV="1">
            <a:off x="1665840" y="3472801"/>
            <a:ext cx="645120" cy="5596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5" name="Shape 225"/>
          <p:cNvSpPr/>
          <p:nvPr/>
        </p:nvSpPr>
        <p:spPr>
          <a:xfrm>
            <a:off x="5034601" y="1770836"/>
            <a:ext cx="599099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avro</a:t>
            </a:r>
          </a:p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src</a:t>
            </a:r>
          </a:p>
        </p:txBody>
      </p:sp>
      <p:sp>
        <p:nvSpPr>
          <p:cNvPr id="226" name="Shape 226"/>
          <p:cNvSpPr/>
          <p:nvPr/>
        </p:nvSpPr>
        <p:spPr>
          <a:xfrm>
            <a:off x="6478200" y="1770836"/>
            <a:ext cx="605400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/>
              <a:t>hdfs</a:t>
            </a:r>
          </a:p>
          <a:p>
            <a:pPr marL="0" marR="0" lvl="0" indent="0" algn="ctr" rtl="0">
              <a:buSzPct val="25000"/>
              <a:buNone/>
            </a:pPr>
            <a:r>
              <a:rPr lang="en" sz="900"/>
              <a:t>sink</a:t>
            </a:r>
          </a:p>
        </p:txBody>
      </p:sp>
      <p:sp>
        <p:nvSpPr>
          <p:cNvPr id="227" name="Shape 227"/>
          <p:cNvSpPr/>
          <p:nvPr/>
        </p:nvSpPr>
        <p:spPr>
          <a:xfrm>
            <a:off x="5633701" y="2189030"/>
            <a:ext cx="736625" cy="461635"/>
          </a:xfrm>
          <a:prstGeom prst="flowChartMagneticDrum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900"/>
              <a:t>file</a:t>
            </a:r>
            <a:br>
              <a:rPr lang="en" sz="900"/>
            </a:br>
            <a:r>
              <a:rPr lang="en" sz="900"/>
              <a:t>ch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5762040" y="1817967"/>
            <a:ext cx="656399" cy="2293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lvl="0" rtl="0">
              <a:buNone/>
            </a:pPr>
            <a:r>
              <a:rPr lang="en" sz="900" b="0" i="0" u="none" strike="noStrike" cap="none" baseline="0"/>
              <a:t>agent</a:t>
            </a:r>
            <a:r>
              <a:rPr lang="en" sz="900"/>
              <a:t>2</a:t>
            </a:r>
            <a:r>
              <a:rPr lang="en" sz="900" b="0" i="0" u="none" strike="noStrike" cap="none" baseline="0"/>
              <a:t>1</a:t>
            </a:r>
          </a:p>
        </p:txBody>
      </p:sp>
      <p:cxnSp>
        <p:nvCxnSpPr>
          <p:cNvPr id="229" name="Shape 229"/>
          <p:cNvCxnSpPr>
            <a:stCxn id="225" idx="4"/>
            <a:endCxn id="227" idx="1"/>
          </p:cNvCxnSpPr>
          <p:nvPr/>
        </p:nvCxnSpPr>
        <p:spPr>
          <a:xfrm>
            <a:off x="5334151" y="2288142"/>
            <a:ext cx="299550" cy="131706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230" name="Shape 230"/>
          <p:cNvCxnSpPr>
            <a:stCxn id="227" idx="4"/>
            <a:endCxn id="226" idx="2"/>
          </p:cNvCxnSpPr>
          <p:nvPr/>
        </p:nvCxnSpPr>
        <p:spPr>
          <a:xfrm flipV="1">
            <a:off x="6370326" y="2029489"/>
            <a:ext cx="107874" cy="390359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sp>
        <p:nvSpPr>
          <p:cNvPr id="231" name="Shape 231"/>
          <p:cNvSpPr/>
          <p:nvPr/>
        </p:nvSpPr>
        <p:spPr>
          <a:xfrm>
            <a:off x="4951440" y="2962987"/>
            <a:ext cx="2277599" cy="400079"/>
          </a:xfrm>
          <a:prstGeom prst="rect">
            <a:avLst/>
          </a:prstGeom>
          <a:solidFill>
            <a:srgbClr val="CFE7E5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5034601" y="2750160"/>
            <a:ext cx="599099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avro</a:t>
            </a:r>
          </a:p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src</a:t>
            </a:r>
          </a:p>
        </p:txBody>
      </p:sp>
      <p:sp>
        <p:nvSpPr>
          <p:cNvPr id="233" name="Shape 233"/>
          <p:cNvSpPr/>
          <p:nvPr/>
        </p:nvSpPr>
        <p:spPr>
          <a:xfrm>
            <a:off x="6478200" y="2750160"/>
            <a:ext cx="605400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/>
              <a:t>hdfs</a:t>
            </a:r>
          </a:p>
          <a:p>
            <a:pPr marL="0" marR="0" lvl="0" indent="0" algn="ctr" rtl="0">
              <a:buSzPct val="25000"/>
              <a:buNone/>
            </a:pPr>
            <a:r>
              <a:rPr lang="en" sz="900"/>
              <a:t>sink</a:t>
            </a:r>
          </a:p>
        </p:txBody>
      </p:sp>
      <p:sp>
        <p:nvSpPr>
          <p:cNvPr id="234" name="Shape 234"/>
          <p:cNvSpPr/>
          <p:nvPr/>
        </p:nvSpPr>
        <p:spPr>
          <a:xfrm>
            <a:off x="5633701" y="3168354"/>
            <a:ext cx="736625" cy="461635"/>
          </a:xfrm>
          <a:prstGeom prst="flowChartMagneticDrum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900"/>
              <a:t>file</a:t>
            </a:r>
            <a:br>
              <a:rPr lang="en" sz="900"/>
            </a:br>
            <a:r>
              <a:rPr lang="en" sz="900"/>
              <a:t>ch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5762040" y="2797290"/>
            <a:ext cx="656399" cy="2293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lvl="0" rtl="0">
              <a:buNone/>
            </a:pPr>
            <a:r>
              <a:rPr lang="en" sz="900" b="0" i="0" u="none" strike="noStrike" cap="none" baseline="0"/>
              <a:t>agent</a:t>
            </a:r>
            <a:r>
              <a:rPr lang="en" sz="900"/>
              <a:t>22</a:t>
            </a:r>
          </a:p>
        </p:txBody>
      </p:sp>
      <p:cxnSp>
        <p:nvCxnSpPr>
          <p:cNvPr id="236" name="Shape 236"/>
          <p:cNvCxnSpPr>
            <a:stCxn id="232" idx="4"/>
            <a:endCxn id="234" idx="1"/>
          </p:cNvCxnSpPr>
          <p:nvPr/>
        </p:nvCxnSpPr>
        <p:spPr>
          <a:xfrm>
            <a:off x="5334151" y="3267466"/>
            <a:ext cx="299550" cy="131706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237" name="Shape 237"/>
          <p:cNvCxnSpPr>
            <a:stCxn id="234" idx="4"/>
            <a:endCxn id="233" idx="2"/>
          </p:cNvCxnSpPr>
          <p:nvPr/>
        </p:nvCxnSpPr>
        <p:spPr>
          <a:xfrm flipV="1">
            <a:off x="6370326" y="3008813"/>
            <a:ext cx="107874" cy="390359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238" name="Shape 238"/>
          <p:cNvCxnSpPr>
            <a:stCxn id="186" idx="6"/>
            <a:endCxn id="225" idx="2"/>
          </p:cNvCxnSpPr>
          <p:nvPr/>
        </p:nvCxnSpPr>
        <p:spPr>
          <a:xfrm>
            <a:off x="4383419" y="1508828"/>
            <a:ext cx="651182" cy="52066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39" name="Shape 239"/>
          <p:cNvCxnSpPr>
            <a:stCxn id="189" idx="6"/>
            <a:endCxn id="232" idx="2"/>
          </p:cNvCxnSpPr>
          <p:nvPr/>
        </p:nvCxnSpPr>
        <p:spPr>
          <a:xfrm>
            <a:off x="4383419" y="1843897"/>
            <a:ext cx="651182" cy="1164916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0" name="Shape 240"/>
          <p:cNvCxnSpPr>
            <a:stCxn id="202" idx="6"/>
            <a:endCxn id="225" idx="2"/>
          </p:cNvCxnSpPr>
          <p:nvPr/>
        </p:nvCxnSpPr>
        <p:spPr>
          <a:xfrm flipV="1">
            <a:off x="4383419" y="2029489"/>
            <a:ext cx="651182" cy="48817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1" name="Shape 241"/>
          <p:cNvCxnSpPr>
            <a:stCxn id="205" idx="6"/>
            <a:endCxn id="232" idx="2"/>
          </p:cNvCxnSpPr>
          <p:nvPr/>
        </p:nvCxnSpPr>
        <p:spPr>
          <a:xfrm>
            <a:off x="4383419" y="2860921"/>
            <a:ext cx="651182" cy="14789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2" name="Shape 242"/>
          <p:cNvCxnSpPr>
            <a:stCxn id="211" idx="6"/>
            <a:endCxn id="225" idx="2"/>
          </p:cNvCxnSpPr>
          <p:nvPr/>
        </p:nvCxnSpPr>
        <p:spPr>
          <a:xfrm flipV="1">
            <a:off x="4408380" y="2029489"/>
            <a:ext cx="626221" cy="141397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3" name="Shape 243"/>
          <p:cNvCxnSpPr>
            <a:stCxn id="214" idx="6"/>
            <a:endCxn id="232" idx="2"/>
          </p:cNvCxnSpPr>
          <p:nvPr/>
        </p:nvCxnSpPr>
        <p:spPr>
          <a:xfrm flipV="1">
            <a:off x="4408380" y="3008813"/>
            <a:ext cx="626221" cy="77790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4" name="Shape 244"/>
          <p:cNvCxnSpPr>
            <a:stCxn id="226" idx="6"/>
            <a:endCxn id="173" idx="2"/>
          </p:cNvCxnSpPr>
          <p:nvPr/>
        </p:nvCxnSpPr>
        <p:spPr>
          <a:xfrm>
            <a:off x="7083600" y="2029489"/>
            <a:ext cx="561705" cy="66799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5" name="Shape 245"/>
          <p:cNvCxnSpPr>
            <a:stCxn id="233" idx="6"/>
            <a:endCxn id="173" idx="2"/>
          </p:cNvCxnSpPr>
          <p:nvPr/>
        </p:nvCxnSpPr>
        <p:spPr>
          <a:xfrm flipV="1">
            <a:off x="7083600" y="2697480"/>
            <a:ext cx="561705" cy="311333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1588253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61521" y="159557"/>
            <a:ext cx="8229600" cy="584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392B2"/>
              </a:buClr>
              <a:buSzPct val="25000"/>
              <a:buFont typeface="Calibri"/>
              <a:buNone/>
            </a:pPr>
            <a:r>
              <a:rPr lang="en"/>
              <a:t>Topology #1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48502" y="1037345"/>
            <a:ext cx="8229600" cy="27083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480"/>
              </a:spcBef>
              <a:buClr>
                <a:srgbClr val="19B7DD"/>
              </a:buClr>
              <a:buSzPct val="79861"/>
              <a:buFont typeface="Arial"/>
              <a:buChar char="•"/>
            </a:pPr>
            <a:r>
              <a:rPr lang="en"/>
              <a:t>App Tier talks to Flume Agent Tier 1</a:t>
            </a:r>
          </a:p>
          <a:p>
            <a:pPr marL="630237" marR="0" lvl="1" indent="-179387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App-1 uses Flume SDK to build and send Flume events over Avro</a:t>
            </a:r>
          </a:p>
          <a:p>
            <a:pPr marL="1089025" marR="0" lvl="2" indent="-187325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Flume Event = [headers] + payload</a:t>
            </a:r>
          </a:p>
          <a:p>
            <a:pPr marL="1089025" marR="0" lvl="2" indent="-187325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Contextual routing from headers</a:t>
            </a:r>
          </a:p>
          <a:p>
            <a:pPr marL="630237" marR="0" lvl="1" indent="-179387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Using LoadBalancingRpcClient with 'backoff=true' to get both load balancing and failover</a:t>
            </a:r>
          </a:p>
          <a:p>
            <a:pPr marL="630237" marR="0" lvl="1" indent="-179387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Avro source accepts avro events from multiple clients, up to the # specified in 'threads' prop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142164" y="4765696"/>
            <a:ext cx="56040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253" name="Shape 253"/>
          <p:cNvSpPr/>
          <p:nvPr/>
        </p:nvSpPr>
        <p:spPr>
          <a:xfrm>
            <a:off x="7994982" y="4769642"/>
            <a:ext cx="1009783" cy="2914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8559702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61521" y="159557"/>
            <a:ext cx="8229600" cy="584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392B2"/>
              </a:buClr>
              <a:buSzPct val="25000"/>
              <a:buFont typeface="Calibri"/>
              <a:buNone/>
            </a:pPr>
            <a:r>
              <a:rPr lang="en"/>
              <a:t>Topology #1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48502" y="1037345"/>
            <a:ext cx="8229600" cy="3200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480"/>
              </a:spcBef>
              <a:buNone/>
            </a:pPr>
            <a:r>
              <a:rPr lang="en" sz="1800" dirty="0"/>
              <a:t>Sample Config for 1st Flume Tier</a:t>
            </a:r>
          </a:p>
          <a:p>
            <a:endParaRPr lang="en" sz="1800" dirty="0"/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a1.channels = c1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a1.sources = r1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a1.sinks = k1 k2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a1.sinkgroups = g1</a:t>
            </a:r>
          </a:p>
          <a:p>
            <a:endParaRPr lang="en" sz="1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a1.sinkgroups.g1.processor.type = LOAD_BALANCE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a1.sinkgroups.g1.processor.selector = ROUND_ROBIN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a1.sinkgroups.g1.processor.backoff = true</a:t>
            </a:r>
          </a:p>
          <a:p>
            <a:endParaRPr lang="en" sz="1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a1.channels.c1.type = FILE</a:t>
            </a:r>
          </a:p>
          <a:p>
            <a:endParaRPr lang="en" sz="1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a1.sources.r1.channels = c1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a1.sources.r1.type = AVRO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a1.sources.r1.bind = 0.0.0.0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a1.sources.r1.port = </a:t>
            </a:r>
            <a:r>
              <a:rPr lang="en" sz="1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41414</a:t>
            </a:r>
            <a:endParaRPr lang="en" sz="1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142164" y="4765696"/>
            <a:ext cx="56040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261" name="Shape 261"/>
          <p:cNvSpPr/>
          <p:nvPr/>
        </p:nvSpPr>
        <p:spPr>
          <a:xfrm>
            <a:off x="7994982" y="4769642"/>
            <a:ext cx="1009783" cy="2914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" name="Shape 259"/>
          <p:cNvSpPr txBox="1">
            <a:spLocks/>
          </p:cNvSpPr>
          <p:nvPr/>
        </p:nvSpPr>
        <p:spPr>
          <a:xfrm>
            <a:off x="4270231" y="1661962"/>
            <a:ext cx="4320890" cy="15388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marR="0" indent="-984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B7DD"/>
              </a:buClr>
              <a:buFont typeface="Arial"/>
              <a:buChar char="•"/>
              <a:defRPr sz="2400" b="0" i="0" u="none" strike="noStrike" cap="none" baseline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630238" marR="0" indent="-10001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B7DD"/>
              </a:buClr>
              <a:buFont typeface="Arial"/>
              <a:buChar char="•"/>
              <a:defRPr sz="2200" b="0" i="0" u="none" strike="noStrike" cap="none" baseline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1089025" marR="0" indent="-114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9B7DD"/>
              </a:buClr>
              <a:buFont typeface="Arial"/>
              <a:buChar char="•"/>
              <a:defRPr sz="2000" b="0" i="0" u="none" strike="noStrike" cap="none" baseline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546225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B7DD"/>
              </a:buClr>
              <a:buFont typeface="Arial"/>
              <a:buChar char="•"/>
              <a:defRPr sz="1800" b="0" i="0" u="none" strike="noStrike" cap="none" baseline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995488" marR="0" indent="-11271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B7DD"/>
              </a:buClr>
              <a:buFont typeface="Arial"/>
              <a:buChar char="•"/>
              <a:defRPr sz="1800" b="0" i="0" u="none" strike="noStrike" cap="none" baseline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5146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9718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4290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886200" marR="0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110000"/>
              <a:buNone/>
            </a:pPr>
            <a:r>
              <a:rPr lang="en" sz="1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a1</a:t>
            </a:r>
            <a:r>
              <a:rPr lang="en" sz="1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.sinks.k1.channel = c1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ct val="110000"/>
              <a:buNone/>
            </a:pPr>
            <a:r>
              <a:rPr lang="en" sz="1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a1.sinks.k1.type = AVRO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ct val="110000"/>
              <a:buNone/>
            </a:pPr>
            <a:r>
              <a:rPr lang="en" sz="1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a1.sinks.k1.hostname = a21.example.org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ct val="110000"/>
              <a:buNone/>
            </a:pPr>
            <a:r>
              <a:rPr lang="en" sz="1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a1.sinks.k1.port = 41414</a:t>
            </a:r>
          </a:p>
          <a:p>
            <a:endParaRPr lang="en" sz="10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ct val="110000"/>
              <a:buNone/>
            </a:pPr>
            <a:r>
              <a:rPr lang="en" sz="1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a1.sinks.k2.channel = c1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ct val="110000"/>
              <a:buNone/>
            </a:pPr>
            <a:r>
              <a:rPr lang="en" sz="1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a1.sinks.k2.type = AVRO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ct val="110000"/>
              <a:buNone/>
            </a:pPr>
            <a:r>
              <a:rPr lang="en" sz="1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a1.sinks.k2.hostname = a22.example.org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ct val="110000"/>
              <a:buNone/>
            </a:pPr>
            <a:r>
              <a:rPr lang="en" sz="1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a1.sinks.k2.port = </a:t>
            </a:r>
            <a:r>
              <a:rPr lang="en" sz="1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41414</a:t>
            </a:r>
            <a:endParaRPr lang="en" sz="10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39964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61521" y="159557"/>
            <a:ext cx="8229600" cy="584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392B2"/>
              </a:buClr>
              <a:buSzPct val="25000"/>
              <a:buFont typeface="Calibri"/>
              <a:buNone/>
            </a:pPr>
            <a:r>
              <a:rPr lang="en"/>
              <a:t>Topology #1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48502" y="1037345"/>
            <a:ext cx="8229600" cy="13849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Tier 1 talks to Tier 2 over Avro</a:t>
            </a:r>
          </a:p>
          <a:p>
            <a:pPr marL="630237" marR="0" lvl="1" indent="-179387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Sink groups</a:t>
            </a:r>
          </a:p>
          <a:p>
            <a:pPr marL="1089025" marR="0" lvl="2" indent="-187325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Load balancing</a:t>
            </a:r>
          </a:p>
          <a:p>
            <a:pPr marL="1089025" marR="0" lvl="2" indent="-187325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Failover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142164" y="4765696"/>
            <a:ext cx="56040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269" name="Shape 269"/>
          <p:cNvSpPr/>
          <p:nvPr/>
        </p:nvSpPr>
        <p:spPr>
          <a:xfrm>
            <a:off x="7994982" y="4769642"/>
            <a:ext cx="1009783" cy="2914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1039835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361521" y="159557"/>
            <a:ext cx="8229600" cy="584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392B2"/>
              </a:buClr>
              <a:buSzPct val="25000"/>
              <a:buFont typeface="Calibri"/>
              <a:buNone/>
            </a:pPr>
            <a:r>
              <a:rPr lang="en"/>
              <a:t>Topology #1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448502" y="1037345"/>
            <a:ext cx="8229600" cy="3200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480"/>
              </a:spcBef>
              <a:buNone/>
            </a:pPr>
            <a:r>
              <a:rPr lang="en" sz="1800"/>
              <a:t>Sample Config for 2nd Flume Tier</a:t>
            </a:r>
          </a:p>
          <a:p>
            <a:endParaRPr lang="en" sz="1800"/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a2.channels = c1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a2.sources = r1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a2.sinks = k1</a:t>
            </a:r>
          </a:p>
          <a:p>
            <a:endParaRPr lang="en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a2.channels.c1.type = FILE</a:t>
            </a:r>
          </a:p>
          <a:p>
            <a:endParaRPr lang="en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a2.sources.r1.channels = c1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a2.sources.r1.type = AVRO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a2.sources.r1.bind = 0.0.0.0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a2.sources.r1.port = 41414</a:t>
            </a:r>
          </a:p>
          <a:p>
            <a:endParaRPr lang="en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a2.sinks.k1.channel = c1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a2.sinks.k1.type = HDFS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a2.sinks.k1.hdfs.path = hdfs://namenode.example.org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a2.sinks.k1.hdfs.fileType = DataStream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142164" y="4765696"/>
            <a:ext cx="56040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277" name="Shape 277"/>
          <p:cNvSpPr/>
          <p:nvPr/>
        </p:nvSpPr>
        <p:spPr>
          <a:xfrm>
            <a:off x="7994982" y="4769642"/>
            <a:ext cx="1009783" cy="2914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5260471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4932001" y="2932422"/>
            <a:ext cx="2310899" cy="400079"/>
          </a:xfrm>
          <a:prstGeom prst="rect">
            <a:avLst/>
          </a:prstGeom>
          <a:solidFill>
            <a:srgbClr val="CFE7E5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4932001" y="1939715"/>
            <a:ext cx="2310899" cy="400079"/>
          </a:xfrm>
          <a:prstGeom prst="rect">
            <a:avLst/>
          </a:prstGeom>
          <a:solidFill>
            <a:srgbClr val="CFE7E5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84" name="Shape 284"/>
          <p:cNvSpPr txBox="1"/>
          <p:nvPr/>
        </p:nvSpPr>
        <p:spPr>
          <a:xfrm>
            <a:off x="5756251" y="1699499"/>
            <a:ext cx="662399" cy="2293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>
              <a:buNone/>
            </a:pPr>
            <a:r>
              <a:rPr lang="en" sz="900" b="0" i="0" u="none" strike="noStrike" cap="none" baseline="0"/>
              <a:t>agent21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361440" y="159432"/>
            <a:ext cx="8229239" cy="584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None/>
            </a:pPr>
            <a:r>
              <a:rPr lang="en" sz="3200" b="0" i="0" u="none" strike="noStrike" cap="none" baseline="0">
                <a:solidFill>
                  <a:srgbClr val="0392B2"/>
                </a:solidFill>
                <a:latin typeface="Calibri"/>
                <a:ea typeface="Calibri"/>
                <a:cs typeface="Calibri"/>
                <a:sym typeface="Calibri"/>
              </a:rPr>
              <a:t>Topology #2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1" y="1"/>
            <a:ext cx="359" cy="30632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  <p:sp>
        <p:nvSpPr>
          <p:cNvPr id="287" name="Shape 287"/>
          <p:cNvSpPr/>
          <p:nvPr/>
        </p:nvSpPr>
        <p:spPr>
          <a:xfrm>
            <a:off x="7994880" y="4715040"/>
            <a:ext cx="1009439" cy="400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88" name="Shape 288"/>
          <p:cNvSpPr txBox="1"/>
          <p:nvPr/>
        </p:nvSpPr>
        <p:spPr>
          <a:xfrm>
            <a:off x="390961" y="822959"/>
            <a:ext cx="1097279" cy="3678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App Tier</a:t>
            </a:r>
          </a:p>
        </p:txBody>
      </p:sp>
      <p:sp>
        <p:nvSpPr>
          <p:cNvPr id="289" name="Shape 289"/>
          <p:cNvSpPr txBox="1"/>
          <p:nvPr/>
        </p:nvSpPr>
        <p:spPr>
          <a:xfrm rot="5400000">
            <a:off x="689355" y="3755663"/>
            <a:ext cx="383849" cy="6448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. . .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2072640" y="822960"/>
            <a:ext cx="2194500" cy="3678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1800" b="0" i="0" u="none" strike="noStrike" cap="none" baseline="0"/>
              <a:t>Flume Agent Tier 1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7586401" y="822960"/>
            <a:ext cx="1463099" cy="3678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>
              <a:buNone/>
            </a:pPr>
            <a:r>
              <a:rPr lang="en" sz="1800" b="0" i="0" u="none" strike="noStrike" cap="none" baseline="0"/>
              <a:t>Storage Tier</a:t>
            </a:r>
          </a:p>
        </p:txBody>
      </p:sp>
      <p:sp>
        <p:nvSpPr>
          <p:cNvPr id="292" name="Shape 292"/>
          <p:cNvSpPr/>
          <p:nvPr/>
        </p:nvSpPr>
        <p:spPr>
          <a:xfrm>
            <a:off x="606961" y="1576951"/>
            <a:ext cx="548639" cy="229378"/>
          </a:xfrm>
          <a:prstGeom prst="rect">
            <a:avLst/>
          </a:prstGeom>
          <a:solidFill>
            <a:srgbClr val="CFE7E5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App-1</a:t>
            </a:r>
          </a:p>
        </p:txBody>
      </p:sp>
      <p:sp>
        <p:nvSpPr>
          <p:cNvPr id="293" name="Shape 293"/>
          <p:cNvSpPr/>
          <p:nvPr/>
        </p:nvSpPr>
        <p:spPr>
          <a:xfrm>
            <a:off x="606961" y="2501791"/>
            <a:ext cx="548639" cy="229378"/>
          </a:xfrm>
          <a:prstGeom prst="rect">
            <a:avLst/>
          </a:prstGeom>
          <a:solidFill>
            <a:srgbClr val="CFE7E5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App-2</a:t>
            </a:r>
          </a:p>
        </p:txBody>
      </p:sp>
      <p:sp>
        <p:nvSpPr>
          <p:cNvPr id="294" name="Shape 294"/>
          <p:cNvSpPr/>
          <p:nvPr/>
        </p:nvSpPr>
        <p:spPr>
          <a:xfrm>
            <a:off x="598321" y="3405750"/>
            <a:ext cx="548639" cy="229378"/>
          </a:xfrm>
          <a:prstGeom prst="rect">
            <a:avLst/>
          </a:prstGeom>
          <a:solidFill>
            <a:srgbClr val="CFE7E5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App-3</a:t>
            </a:r>
          </a:p>
        </p:txBody>
      </p:sp>
      <p:sp>
        <p:nvSpPr>
          <p:cNvPr id="295" name="Shape 295"/>
          <p:cNvSpPr/>
          <p:nvPr/>
        </p:nvSpPr>
        <p:spPr>
          <a:xfrm>
            <a:off x="7680721" y="1777531"/>
            <a:ext cx="1280099" cy="399898"/>
          </a:xfrm>
          <a:prstGeom prst="can">
            <a:avLst>
              <a:gd name="adj" fmla="val 5400"/>
            </a:avLst>
          </a:prstGeom>
          <a:solidFill>
            <a:srgbClr val="9999FF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1800" b="0" i="0" u="none" strike="noStrike" cap="none" baseline="0"/>
              <a:t>HDFS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1299601" y="4043160"/>
            <a:ext cx="731519" cy="6448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1200" b="0" i="0" u="none" strike="noStrike" cap="none" baseline="0"/>
              <a:t>LB</a:t>
            </a:r>
          </a:p>
          <a:p>
            <a:pPr marL="0" marR="0" lvl="0" indent="0" algn="ctr" rtl="0">
              <a:buSzPct val="25000"/>
              <a:buNone/>
            </a:pPr>
            <a:r>
              <a:rPr lang="en" sz="1200" b="0" i="0" u="none" strike="noStrike" cap="none" baseline="0"/>
              <a:t>+</a:t>
            </a:r>
          </a:p>
          <a:p>
            <a:pPr marL="0" marR="0" lvl="0" indent="0" algn="ctr" rtl="0">
              <a:buSzPct val="25000"/>
              <a:buNone/>
            </a:pPr>
            <a:r>
              <a:rPr lang="en" sz="1200" b="0" i="0" u="none" strike="noStrike" cap="none" baseline="0"/>
              <a:t>failover</a:t>
            </a:r>
          </a:p>
        </p:txBody>
      </p:sp>
      <p:sp>
        <p:nvSpPr>
          <p:cNvPr id="297" name="Shape 297"/>
          <p:cNvSpPr/>
          <p:nvPr/>
        </p:nvSpPr>
        <p:spPr>
          <a:xfrm>
            <a:off x="1299601" y="4114801"/>
            <a:ext cx="731519" cy="457199"/>
          </a:xfrm>
          <a:prstGeom prst="bracePair">
            <a:avLst/>
          </a:prstGeom>
          <a:noFill/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98" name="Shape 298"/>
          <p:cNvSpPr txBox="1"/>
          <p:nvPr/>
        </p:nvSpPr>
        <p:spPr>
          <a:xfrm>
            <a:off x="4311120" y="4114801"/>
            <a:ext cx="731399" cy="6448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1200" b="0" i="0" u="none" strike="noStrike" cap="none" baseline="0"/>
              <a:t>LB</a:t>
            </a:r>
          </a:p>
          <a:p>
            <a:pPr marL="0" marR="0" lvl="0" indent="0" algn="ctr" rtl="0">
              <a:buSzPct val="25000"/>
              <a:buNone/>
            </a:pPr>
            <a:r>
              <a:rPr lang="en" sz="1200" b="0" i="0" u="none" strike="noStrike" cap="none" baseline="0"/>
              <a:t>+</a:t>
            </a:r>
          </a:p>
          <a:p>
            <a:pPr marL="0" marR="0" lvl="0" indent="0" algn="ctr" rtl="0">
              <a:buSzPct val="25000"/>
              <a:buNone/>
            </a:pPr>
            <a:r>
              <a:rPr lang="en" sz="1200" b="0" i="0" u="none" strike="noStrike" cap="none" baseline="0"/>
              <a:t>failover</a:t>
            </a:r>
          </a:p>
        </p:txBody>
      </p:sp>
      <p:sp>
        <p:nvSpPr>
          <p:cNvPr id="299" name="Shape 299"/>
          <p:cNvSpPr/>
          <p:nvPr/>
        </p:nvSpPr>
        <p:spPr>
          <a:xfrm>
            <a:off x="4311120" y="4114801"/>
            <a:ext cx="731399" cy="457199"/>
          </a:xfrm>
          <a:prstGeom prst="bracePair">
            <a:avLst/>
          </a:prstGeom>
          <a:noFill/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7680721" y="3469531"/>
            <a:ext cx="1280099" cy="399898"/>
          </a:xfrm>
          <a:prstGeom prst="can">
            <a:avLst>
              <a:gd name="adj" fmla="val 5400"/>
            </a:avLst>
          </a:prstGeom>
          <a:solidFill>
            <a:srgbClr val="9999FF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1800" b="0" i="0" u="none" strike="noStrike" cap="none" baseline="0"/>
              <a:t>HBase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4998480" y="822960"/>
            <a:ext cx="2194500" cy="3678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1800" b="0" i="0" u="none" strike="noStrike" cap="none" baseline="0"/>
              <a:t>Flume Agent Tier 2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3090300" y="1694974"/>
            <a:ext cx="511799" cy="3678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lvl="0" rtl="0">
              <a:buNone/>
            </a:pPr>
            <a:r>
              <a:rPr lang="en" sz="1800" b="0" i="0" u="none" strike="noStrike" cap="none" baseline="0"/>
              <a:t>. . .</a:t>
            </a:r>
          </a:p>
        </p:txBody>
      </p:sp>
      <p:sp>
        <p:nvSpPr>
          <p:cNvPr id="303" name="Shape 303"/>
          <p:cNvSpPr/>
          <p:nvPr/>
        </p:nvSpPr>
        <p:spPr>
          <a:xfrm>
            <a:off x="2031120" y="1491601"/>
            <a:ext cx="2279999" cy="400079"/>
          </a:xfrm>
          <a:prstGeom prst="rect">
            <a:avLst/>
          </a:prstGeom>
          <a:solidFill>
            <a:srgbClr val="CFE7E5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2122559" y="1282508"/>
            <a:ext cx="760800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/>
              <a:t>syslog</a:t>
            </a:r>
          </a:p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src</a:t>
            </a:r>
          </a:p>
        </p:txBody>
      </p:sp>
      <p:cxnSp>
        <p:nvCxnSpPr>
          <p:cNvPr id="305" name="Shape 305"/>
          <p:cNvCxnSpPr>
            <a:stCxn id="306" idx="4"/>
            <a:endCxn id="307" idx="2"/>
          </p:cNvCxnSpPr>
          <p:nvPr/>
        </p:nvCxnSpPr>
        <p:spPr>
          <a:xfrm flipV="1">
            <a:off x="3371880" y="1520011"/>
            <a:ext cx="249000" cy="398436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sp>
        <p:nvSpPr>
          <p:cNvPr id="308" name="Shape 308"/>
          <p:cNvSpPr txBox="1"/>
          <p:nvPr/>
        </p:nvSpPr>
        <p:spPr>
          <a:xfrm>
            <a:off x="2867880" y="1329773"/>
            <a:ext cx="656399" cy="2293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lvl="0" rtl="0">
              <a:buNone/>
            </a:pPr>
            <a:r>
              <a:rPr lang="en" sz="900" b="0" i="0" u="none" strike="noStrike" cap="none" baseline="0"/>
              <a:t>agent11</a:t>
            </a:r>
          </a:p>
        </p:txBody>
      </p:sp>
      <p:cxnSp>
        <p:nvCxnSpPr>
          <p:cNvPr id="309" name="Shape 309"/>
          <p:cNvCxnSpPr>
            <a:stCxn id="306" idx="4"/>
            <a:endCxn id="310" idx="2"/>
          </p:cNvCxnSpPr>
          <p:nvPr/>
        </p:nvCxnSpPr>
        <p:spPr>
          <a:xfrm flipV="1">
            <a:off x="3371880" y="1855081"/>
            <a:ext cx="249000" cy="63366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311" name="Shape 311"/>
          <p:cNvCxnSpPr>
            <a:stCxn id="304" idx="4"/>
            <a:endCxn id="306" idx="1"/>
          </p:cNvCxnSpPr>
          <p:nvPr/>
        </p:nvCxnSpPr>
        <p:spPr>
          <a:xfrm>
            <a:off x="2502959" y="1799814"/>
            <a:ext cx="132296" cy="118633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sp>
        <p:nvSpPr>
          <p:cNvPr id="306" name="Shape 306"/>
          <p:cNvSpPr/>
          <p:nvPr/>
        </p:nvSpPr>
        <p:spPr>
          <a:xfrm>
            <a:off x="2635255" y="1687629"/>
            <a:ext cx="736625" cy="461635"/>
          </a:xfrm>
          <a:prstGeom prst="flowChartMagneticDrum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900"/>
              <a:t>file</a:t>
            </a:r>
            <a:br>
              <a:rPr lang="en" sz="900"/>
            </a:br>
            <a:r>
              <a:rPr lang="en" sz="900"/>
              <a:t>ch</a:t>
            </a:r>
          </a:p>
        </p:txBody>
      </p:sp>
      <p:sp>
        <p:nvSpPr>
          <p:cNvPr id="307" name="Shape 307"/>
          <p:cNvSpPr/>
          <p:nvPr/>
        </p:nvSpPr>
        <p:spPr>
          <a:xfrm>
            <a:off x="3620880" y="1261358"/>
            <a:ext cx="599099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avro</a:t>
            </a:r>
          </a:p>
          <a:p>
            <a:pPr marL="0" marR="0" lvl="0" indent="0" algn="ctr" rtl="0">
              <a:buSzPct val="25000"/>
              <a:buNone/>
            </a:pPr>
            <a:r>
              <a:rPr lang="en" sz="900"/>
              <a:t>sink</a:t>
            </a:r>
          </a:p>
        </p:txBody>
      </p:sp>
      <p:sp>
        <p:nvSpPr>
          <p:cNvPr id="310" name="Shape 310"/>
          <p:cNvSpPr/>
          <p:nvPr/>
        </p:nvSpPr>
        <p:spPr>
          <a:xfrm>
            <a:off x="3620880" y="1596428"/>
            <a:ext cx="599099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avro</a:t>
            </a:r>
          </a:p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s</a:t>
            </a:r>
            <a:r>
              <a:rPr lang="en" sz="900"/>
              <a:t>ink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3090300" y="2619814"/>
            <a:ext cx="511799" cy="3678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lvl="0" rtl="0">
              <a:buNone/>
            </a:pPr>
            <a:r>
              <a:rPr lang="en" sz="1800" b="0" i="0" u="none" strike="noStrike" cap="none" baseline="0"/>
              <a:t>. . .</a:t>
            </a:r>
          </a:p>
        </p:txBody>
      </p:sp>
      <p:sp>
        <p:nvSpPr>
          <p:cNvPr id="313" name="Shape 313"/>
          <p:cNvSpPr/>
          <p:nvPr/>
        </p:nvSpPr>
        <p:spPr>
          <a:xfrm>
            <a:off x="2031120" y="2416441"/>
            <a:ext cx="2279999" cy="400079"/>
          </a:xfrm>
          <a:prstGeom prst="rect">
            <a:avLst/>
          </a:prstGeom>
          <a:solidFill>
            <a:srgbClr val="CFE7E5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2122559" y="2207348"/>
            <a:ext cx="760800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/>
              <a:t>syslog</a:t>
            </a:r>
          </a:p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src</a:t>
            </a:r>
          </a:p>
        </p:txBody>
      </p:sp>
      <p:cxnSp>
        <p:nvCxnSpPr>
          <p:cNvPr id="315" name="Shape 315"/>
          <p:cNvCxnSpPr>
            <a:stCxn id="316" idx="4"/>
            <a:endCxn id="317" idx="2"/>
          </p:cNvCxnSpPr>
          <p:nvPr/>
        </p:nvCxnSpPr>
        <p:spPr>
          <a:xfrm flipV="1">
            <a:off x="3371880" y="2444851"/>
            <a:ext cx="249000" cy="398436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sp>
        <p:nvSpPr>
          <p:cNvPr id="318" name="Shape 318"/>
          <p:cNvSpPr txBox="1"/>
          <p:nvPr/>
        </p:nvSpPr>
        <p:spPr>
          <a:xfrm>
            <a:off x="2867880" y="2254613"/>
            <a:ext cx="656399" cy="2293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lvl="0" rtl="0">
              <a:buNone/>
            </a:pPr>
            <a:r>
              <a:rPr lang="en" sz="900" b="0" i="0" u="none" strike="noStrike" cap="none" baseline="0"/>
              <a:t>agent1</a:t>
            </a:r>
            <a:r>
              <a:rPr lang="en" sz="900"/>
              <a:t>2</a:t>
            </a:r>
          </a:p>
        </p:txBody>
      </p:sp>
      <p:cxnSp>
        <p:nvCxnSpPr>
          <p:cNvPr id="319" name="Shape 319"/>
          <p:cNvCxnSpPr>
            <a:stCxn id="316" idx="4"/>
            <a:endCxn id="320" idx="2"/>
          </p:cNvCxnSpPr>
          <p:nvPr/>
        </p:nvCxnSpPr>
        <p:spPr>
          <a:xfrm flipV="1">
            <a:off x="3371880" y="2779920"/>
            <a:ext cx="249000" cy="63367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321" name="Shape 321"/>
          <p:cNvCxnSpPr>
            <a:stCxn id="314" idx="4"/>
            <a:endCxn id="316" idx="1"/>
          </p:cNvCxnSpPr>
          <p:nvPr/>
        </p:nvCxnSpPr>
        <p:spPr>
          <a:xfrm>
            <a:off x="2502959" y="2724654"/>
            <a:ext cx="132296" cy="118633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sp>
        <p:nvSpPr>
          <p:cNvPr id="316" name="Shape 316"/>
          <p:cNvSpPr/>
          <p:nvPr/>
        </p:nvSpPr>
        <p:spPr>
          <a:xfrm>
            <a:off x="2635255" y="2612469"/>
            <a:ext cx="736625" cy="461635"/>
          </a:xfrm>
          <a:prstGeom prst="flowChartMagneticDrum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900"/>
              <a:t>file</a:t>
            </a:r>
            <a:br>
              <a:rPr lang="en" sz="900"/>
            </a:br>
            <a:r>
              <a:rPr lang="en" sz="900"/>
              <a:t>ch</a:t>
            </a:r>
          </a:p>
        </p:txBody>
      </p:sp>
      <p:sp>
        <p:nvSpPr>
          <p:cNvPr id="317" name="Shape 317"/>
          <p:cNvSpPr/>
          <p:nvPr/>
        </p:nvSpPr>
        <p:spPr>
          <a:xfrm>
            <a:off x="3620880" y="2186198"/>
            <a:ext cx="599099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avro</a:t>
            </a:r>
          </a:p>
          <a:p>
            <a:pPr marL="0" marR="0" lvl="0" indent="0" algn="ctr" rtl="0">
              <a:buSzPct val="25000"/>
              <a:buNone/>
            </a:pPr>
            <a:r>
              <a:rPr lang="en" sz="900"/>
              <a:t>sink</a:t>
            </a:r>
          </a:p>
        </p:txBody>
      </p:sp>
      <p:sp>
        <p:nvSpPr>
          <p:cNvPr id="320" name="Shape 320"/>
          <p:cNvSpPr/>
          <p:nvPr/>
        </p:nvSpPr>
        <p:spPr>
          <a:xfrm>
            <a:off x="3620880" y="2521267"/>
            <a:ext cx="599099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avro</a:t>
            </a:r>
          </a:p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s</a:t>
            </a:r>
            <a:r>
              <a:rPr lang="en" sz="900"/>
              <a:t>ink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3090300" y="3523774"/>
            <a:ext cx="511799" cy="3678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lvl="0" rtl="0">
              <a:buNone/>
            </a:pPr>
            <a:r>
              <a:rPr lang="en" sz="1800" b="0" i="0" u="none" strike="noStrike" cap="none" baseline="0"/>
              <a:t>. . .</a:t>
            </a:r>
          </a:p>
        </p:txBody>
      </p:sp>
      <p:sp>
        <p:nvSpPr>
          <p:cNvPr id="323" name="Shape 323"/>
          <p:cNvSpPr/>
          <p:nvPr/>
        </p:nvSpPr>
        <p:spPr>
          <a:xfrm>
            <a:off x="2031120" y="3320400"/>
            <a:ext cx="2279999" cy="400079"/>
          </a:xfrm>
          <a:prstGeom prst="rect">
            <a:avLst/>
          </a:prstGeom>
          <a:solidFill>
            <a:srgbClr val="CFE7E5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2122559" y="3111308"/>
            <a:ext cx="760800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/>
              <a:t>syslog</a:t>
            </a:r>
          </a:p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src</a:t>
            </a:r>
          </a:p>
        </p:txBody>
      </p:sp>
      <p:cxnSp>
        <p:nvCxnSpPr>
          <p:cNvPr id="325" name="Shape 325"/>
          <p:cNvCxnSpPr>
            <a:stCxn id="326" idx="4"/>
            <a:endCxn id="327" idx="2"/>
          </p:cNvCxnSpPr>
          <p:nvPr/>
        </p:nvCxnSpPr>
        <p:spPr>
          <a:xfrm flipV="1">
            <a:off x="3371880" y="3348811"/>
            <a:ext cx="249000" cy="398435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sp>
        <p:nvSpPr>
          <p:cNvPr id="328" name="Shape 328"/>
          <p:cNvSpPr txBox="1"/>
          <p:nvPr/>
        </p:nvSpPr>
        <p:spPr>
          <a:xfrm>
            <a:off x="2867880" y="3158573"/>
            <a:ext cx="656399" cy="2293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lvl="0" rtl="0">
              <a:buNone/>
            </a:pPr>
            <a:r>
              <a:rPr lang="en" sz="900" b="0" i="0" u="none" strike="noStrike" cap="none" baseline="0"/>
              <a:t>agent1</a:t>
            </a:r>
            <a:r>
              <a:rPr lang="en" sz="900"/>
              <a:t>3</a:t>
            </a:r>
          </a:p>
        </p:txBody>
      </p:sp>
      <p:cxnSp>
        <p:nvCxnSpPr>
          <p:cNvPr id="329" name="Shape 329"/>
          <p:cNvCxnSpPr>
            <a:stCxn id="326" idx="4"/>
            <a:endCxn id="330" idx="2"/>
          </p:cNvCxnSpPr>
          <p:nvPr/>
        </p:nvCxnSpPr>
        <p:spPr>
          <a:xfrm flipV="1">
            <a:off x="3371880" y="3683880"/>
            <a:ext cx="249000" cy="63366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331" name="Shape 331"/>
          <p:cNvCxnSpPr>
            <a:stCxn id="324" idx="4"/>
            <a:endCxn id="326" idx="1"/>
          </p:cNvCxnSpPr>
          <p:nvPr/>
        </p:nvCxnSpPr>
        <p:spPr>
          <a:xfrm>
            <a:off x="2502959" y="3628614"/>
            <a:ext cx="132296" cy="118632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sp>
        <p:nvSpPr>
          <p:cNvPr id="326" name="Shape 326"/>
          <p:cNvSpPr/>
          <p:nvPr/>
        </p:nvSpPr>
        <p:spPr>
          <a:xfrm>
            <a:off x="2635255" y="3516428"/>
            <a:ext cx="736625" cy="461635"/>
          </a:xfrm>
          <a:prstGeom prst="flowChartMagneticDrum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900"/>
              <a:t>file</a:t>
            </a:r>
            <a:br>
              <a:rPr lang="en" sz="900"/>
            </a:br>
            <a:r>
              <a:rPr lang="en" sz="900"/>
              <a:t>ch</a:t>
            </a:r>
          </a:p>
        </p:txBody>
      </p:sp>
      <p:sp>
        <p:nvSpPr>
          <p:cNvPr id="327" name="Shape 327"/>
          <p:cNvSpPr/>
          <p:nvPr/>
        </p:nvSpPr>
        <p:spPr>
          <a:xfrm>
            <a:off x="3620880" y="3090158"/>
            <a:ext cx="599099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avro</a:t>
            </a:r>
          </a:p>
          <a:p>
            <a:pPr marL="0" marR="0" lvl="0" indent="0" algn="ctr" rtl="0">
              <a:buSzPct val="25000"/>
              <a:buNone/>
            </a:pPr>
            <a:r>
              <a:rPr lang="en" sz="900"/>
              <a:t>sink</a:t>
            </a:r>
          </a:p>
        </p:txBody>
      </p:sp>
      <p:sp>
        <p:nvSpPr>
          <p:cNvPr id="330" name="Shape 330"/>
          <p:cNvSpPr/>
          <p:nvPr/>
        </p:nvSpPr>
        <p:spPr>
          <a:xfrm>
            <a:off x="3620880" y="3425227"/>
            <a:ext cx="599099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avro</a:t>
            </a:r>
          </a:p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s</a:t>
            </a:r>
            <a:r>
              <a:rPr lang="en" sz="900"/>
              <a:t>ink</a:t>
            </a:r>
          </a:p>
        </p:txBody>
      </p:sp>
      <p:cxnSp>
        <p:nvCxnSpPr>
          <p:cNvPr id="332" name="Shape 332"/>
          <p:cNvCxnSpPr>
            <a:stCxn id="292" idx="3"/>
            <a:endCxn id="304" idx="2"/>
          </p:cNvCxnSpPr>
          <p:nvPr/>
        </p:nvCxnSpPr>
        <p:spPr>
          <a:xfrm flipV="1">
            <a:off x="1155600" y="1541161"/>
            <a:ext cx="966959" cy="15047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3" name="Shape 333"/>
          <p:cNvCxnSpPr>
            <a:stCxn id="292" idx="3"/>
            <a:endCxn id="314" idx="2"/>
          </p:cNvCxnSpPr>
          <p:nvPr/>
        </p:nvCxnSpPr>
        <p:spPr>
          <a:xfrm>
            <a:off x="1155600" y="1691640"/>
            <a:ext cx="966959" cy="77436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4" name="Shape 334"/>
          <p:cNvCxnSpPr>
            <a:stCxn id="292" idx="3"/>
            <a:endCxn id="324" idx="2"/>
          </p:cNvCxnSpPr>
          <p:nvPr/>
        </p:nvCxnSpPr>
        <p:spPr>
          <a:xfrm>
            <a:off x="1155600" y="1691640"/>
            <a:ext cx="966959" cy="167832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5" name="Shape 335"/>
          <p:cNvCxnSpPr>
            <a:stCxn id="293" idx="3"/>
            <a:endCxn id="304" idx="2"/>
          </p:cNvCxnSpPr>
          <p:nvPr/>
        </p:nvCxnSpPr>
        <p:spPr>
          <a:xfrm flipV="1">
            <a:off x="1155600" y="1541161"/>
            <a:ext cx="966959" cy="107531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6" name="Shape 336"/>
          <p:cNvCxnSpPr>
            <a:stCxn id="293" idx="3"/>
            <a:endCxn id="314" idx="2"/>
          </p:cNvCxnSpPr>
          <p:nvPr/>
        </p:nvCxnSpPr>
        <p:spPr>
          <a:xfrm flipV="1">
            <a:off x="1155600" y="2466001"/>
            <a:ext cx="966959" cy="15047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7" name="Shape 337"/>
          <p:cNvCxnSpPr>
            <a:stCxn id="293" idx="3"/>
            <a:endCxn id="324" idx="2"/>
          </p:cNvCxnSpPr>
          <p:nvPr/>
        </p:nvCxnSpPr>
        <p:spPr>
          <a:xfrm>
            <a:off x="1155600" y="2616480"/>
            <a:ext cx="966959" cy="75348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8" name="Shape 338"/>
          <p:cNvCxnSpPr>
            <a:stCxn id="294" idx="3"/>
            <a:endCxn id="304" idx="2"/>
          </p:cNvCxnSpPr>
          <p:nvPr/>
        </p:nvCxnSpPr>
        <p:spPr>
          <a:xfrm flipV="1">
            <a:off x="1146960" y="1541161"/>
            <a:ext cx="975599" cy="197927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9" name="Shape 339"/>
          <p:cNvCxnSpPr>
            <a:stCxn id="294" idx="3"/>
            <a:endCxn id="314" idx="2"/>
          </p:cNvCxnSpPr>
          <p:nvPr/>
        </p:nvCxnSpPr>
        <p:spPr>
          <a:xfrm flipV="1">
            <a:off x="1146960" y="2466001"/>
            <a:ext cx="975599" cy="105443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40" name="Shape 340"/>
          <p:cNvCxnSpPr>
            <a:stCxn id="294" idx="3"/>
            <a:endCxn id="324" idx="2"/>
          </p:cNvCxnSpPr>
          <p:nvPr/>
        </p:nvCxnSpPr>
        <p:spPr>
          <a:xfrm flipV="1">
            <a:off x="1146960" y="3369961"/>
            <a:ext cx="975599" cy="15047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1" name="Shape 341"/>
          <p:cNvSpPr/>
          <p:nvPr/>
        </p:nvSpPr>
        <p:spPr>
          <a:xfrm>
            <a:off x="5004120" y="1596321"/>
            <a:ext cx="599099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avro</a:t>
            </a:r>
          </a:p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src</a:t>
            </a:r>
          </a:p>
        </p:txBody>
      </p:sp>
      <p:sp>
        <p:nvSpPr>
          <p:cNvPr id="342" name="Shape 342"/>
          <p:cNvSpPr/>
          <p:nvPr/>
        </p:nvSpPr>
        <p:spPr>
          <a:xfrm>
            <a:off x="5498818" y="1915256"/>
            <a:ext cx="736625" cy="461635"/>
          </a:xfrm>
          <a:prstGeom prst="flowChartMagneticDrum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900"/>
              <a:t>file</a:t>
            </a:r>
            <a:br>
              <a:rPr lang="en" sz="900"/>
            </a:br>
            <a:r>
              <a:rPr lang="en" sz="900"/>
              <a:t>ch</a:t>
            </a:r>
          </a:p>
        </p:txBody>
      </p:sp>
      <p:sp>
        <p:nvSpPr>
          <p:cNvPr id="343" name="Shape 343"/>
          <p:cNvSpPr/>
          <p:nvPr/>
        </p:nvSpPr>
        <p:spPr>
          <a:xfrm>
            <a:off x="5498818" y="2163476"/>
            <a:ext cx="736625" cy="461635"/>
          </a:xfrm>
          <a:prstGeom prst="flowChartMagneticDrum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900"/>
              <a:t>file</a:t>
            </a:r>
            <a:br>
              <a:rPr lang="en" sz="900"/>
            </a:br>
            <a:r>
              <a:rPr lang="en" sz="900"/>
              <a:t>ch</a:t>
            </a:r>
          </a:p>
        </p:txBody>
      </p:sp>
      <p:sp>
        <p:nvSpPr>
          <p:cNvPr id="344" name="Shape 344"/>
          <p:cNvSpPr/>
          <p:nvPr/>
        </p:nvSpPr>
        <p:spPr>
          <a:xfrm>
            <a:off x="6535350" y="1596321"/>
            <a:ext cx="605400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/>
              <a:t>hdfs</a:t>
            </a:r>
          </a:p>
          <a:p>
            <a:pPr marL="0" marR="0" lvl="0" indent="0" algn="ctr" rtl="0">
              <a:buSzPct val="25000"/>
              <a:buNone/>
            </a:pPr>
            <a:r>
              <a:rPr lang="en" sz="900"/>
              <a:t>sink</a:t>
            </a:r>
          </a:p>
        </p:txBody>
      </p:sp>
      <p:sp>
        <p:nvSpPr>
          <p:cNvPr id="345" name="Shape 345"/>
          <p:cNvSpPr/>
          <p:nvPr/>
        </p:nvSpPr>
        <p:spPr>
          <a:xfrm>
            <a:off x="6487725" y="1929860"/>
            <a:ext cx="710400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/>
              <a:t>hbase</a:t>
            </a:r>
          </a:p>
          <a:p>
            <a:pPr marL="0" marR="0" lvl="0" indent="0" algn="ctr" rtl="0">
              <a:buSzPct val="25000"/>
              <a:buNone/>
            </a:pPr>
            <a:r>
              <a:rPr lang="en" sz="900"/>
              <a:t>sink</a:t>
            </a:r>
          </a:p>
        </p:txBody>
      </p:sp>
      <p:cxnSp>
        <p:nvCxnSpPr>
          <p:cNvPr id="346" name="Shape 346"/>
          <p:cNvCxnSpPr>
            <a:stCxn id="341" idx="4"/>
            <a:endCxn id="342" idx="1"/>
          </p:cNvCxnSpPr>
          <p:nvPr/>
        </p:nvCxnSpPr>
        <p:spPr>
          <a:xfrm>
            <a:off x="5303670" y="2113627"/>
            <a:ext cx="195148" cy="32447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347" name="Shape 347"/>
          <p:cNvCxnSpPr>
            <a:stCxn id="341" idx="4"/>
            <a:endCxn id="343" idx="1"/>
          </p:cNvCxnSpPr>
          <p:nvPr/>
        </p:nvCxnSpPr>
        <p:spPr>
          <a:xfrm>
            <a:off x="5303670" y="2113627"/>
            <a:ext cx="195148" cy="280667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348" name="Shape 348"/>
          <p:cNvCxnSpPr>
            <a:stCxn id="343" idx="4"/>
            <a:endCxn id="345" idx="2"/>
          </p:cNvCxnSpPr>
          <p:nvPr/>
        </p:nvCxnSpPr>
        <p:spPr>
          <a:xfrm flipV="1">
            <a:off x="6235443" y="2188513"/>
            <a:ext cx="252282" cy="205781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349" name="Shape 349"/>
          <p:cNvCxnSpPr>
            <a:stCxn id="342" idx="4"/>
            <a:endCxn id="344" idx="2"/>
          </p:cNvCxnSpPr>
          <p:nvPr/>
        </p:nvCxnSpPr>
        <p:spPr>
          <a:xfrm flipV="1">
            <a:off x="6235443" y="1854974"/>
            <a:ext cx="299907" cy="29110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350" name="Shape 350"/>
          <p:cNvCxnSpPr>
            <a:stCxn id="307" idx="6"/>
            <a:endCxn id="341" idx="2"/>
          </p:cNvCxnSpPr>
          <p:nvPr/>
        </p:nvCxnSpPr>
        <p:spPr>
          <a:xfrm>
            <a:off x="4219979" y="1520011"/>
            <a:ext cx="784141" cy="334963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1" name="Shape 351"/>
          <p:cNvCxnSpPr>
            <a:stCxn id="317" idx="6"/>
            <a:endCxn id="341" idx="2"/>
          </p:cNvCxnSpPr>
          <p:nvPr/>
        </p:nvCxnSpPr>
        <p:spPr>
          <a:xfrm flipV="1">
            <a:off x="4219979" y="1854974"/>
            <a:ext cx="784141" cy="58987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2" name="Shape 352"/>
          <p:cNvCxnSpPr>
            <a:stCxn id="320" idx="6"/>
            <a:endCxn id="353" idx="2"/>
          </p:cNvCxnSpPr>
          <p:nvPr/>
        </p:nvCxnSpPr>
        <p:spPr>
          <a:xfrm>
            <a:off x="4219979" y="2779920"/>
            <a:ext cx="784141" cy="70323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4" name="Shape 354"/>
          <p:cNvSpPr txBox="1"/>
          <p:nvPr/>
        </p:nvSpPr>
        <p:spPr>
          <a:xfrm>
            <a:off x="5756251" y="2671030"/>
            <a:ext cx="662399" cy="2293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lvl="0" rtl="0">
              <a:buNone/>
            </a:pPr>
            <a:r>
              <a:rPr lang="en" sz="900" b="0" i="0" u="none" strike="noStrike" cap="none" baseline="0"/>
              <a:t>agent2</a:t>
            </a:r>
            <a:r>
              <a:rPr lang="en" sz="900"/>
              <a:t>2</a:t>
            </a:r>
          </a:p>
        </p:txBody>
      </p:sp>
      <p:sp>
        <p:nvSpPr>
          <p:cNvPr id="353" name="Shape 353"/>
          <p:cNvSpPr/>
          <p:nvPr/>
        </p:nvSpPr>
        <p:spPr>
          <a:xfrm>
            <a:off x="5004120" y="2591590"/>
            <a:ext cx="599099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avro</a:t>
            </a:r>
          </a:p>
          <a:p>
            <a:pPr marL="0" marR="0" lvl="0" indent="0" algn="ctr" rtl="0">
              <a:buSzPct val="25000"/>
              <a:buNone/>
            </a:pPr>
            <a:r>
              <a:rPr lang="en" sz="900" b="0" i="0" u="none" strike="noStrike" cap="none" baseline="0"/>
              <a:t>src</a:t>
            </a:r>
          </a:p>
        </p:txBody>
      </p:sp>
      <p:sp>
        <p:nvSpPr>
          <p:cNvPr id="355" name="Shape 355"/>
          <p:cNvSpPr/>
          <p:nvPr/>
        </p:nvSpPr>
        <p:spPr>
          <a:xfrm>
            <a:off x="5498818" y="2910524"/>
            <a:ext cx="736625" cy="461635"/>
          </a:xfrm>
          <a:prstGeom prst="flowChartMagneticDrum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900"/>
              <a:t>file</a:t>
            </a:r>
            <a:br>
              <a:rPr lang="en" sz="900"/>
            </a:br>
            <a:r>
              <a:rPr lang="en" sz="900"/>
              <a:t>ch</a:t>
            </a:r>
          </a:p>
        </p:txBody>
      </p:sp>
      <p:sp>
        <p:nvSpPr>
          <p:cNvPr id="356" name="Shape 356"/>
          <p:cNvSpPr/>
          <p:nvPr/>
        </p:nvSpPr>
        <p:spPr>
          <a:xfrm>
            <a:off x="5498818" y="3158745"/>
            <a:ext cx="736625" cy="461635"/>
          </a:xfrm>
          <a:prstGeom prst="flowChartMagneticDrum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900"/>
              <a:t>file</a:t>
            </a:r>
            <a:br>
              <a:rPr lang="en" sz="900"/>
            </a:br>
            <a:r>
              <a:rPr lang="en" sz="900"/>
              <a:t>ch</a:t>
            </a:r>
          </a:p>
        </p:txBody>
      </p:sp>
      <p:sp>
        <p:nvSpPr>
          <p:cNvPr id="357" name="Shape 357"/>
          <p:cNvSpPr/>
          <p:nvPr/>
        </p:nvSpPr>
        <p:spPr>
          <a:xfrm>
            <a:off x="6535350" y="2591590"/>
            <a:ext cx="605400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/>
              <a:t>hdfs</a:t>
            </a:r>
          </a:p>
          <a:p>
            <a:pPr marL="0" marR="0" lvl="0" indent="0" algn="ctr" rtl="0">
              <a:buSzPct val="25000"/>
              <a:buNone/>
            </a:pPr>
            <a:r>
              <a:rPr lang="en" sz="900"/>
              <a:t>sink</a:t>
            </a:r>
          </a:p>
        </p:txBody>
      </p:sp>
      <p:sp>
        <p:nvSpPr>
          <p:cNvPr id="358" name="Shape 358"/>
          <p:cNvSpPr/>
          <p:nvPr/>
        </p:nvSpPr>
        <p:spPr>
          <a:xfrm>
            <a:off x="6487725" y="2925129"/>
            <a:ext cx="710400" cy="517306"/>
          </a:xfrm>
          <a:prstGeom prst="ellipse">
            <a:avLst/>
          </a:prstGeom>
          <a:solidFill>
            <a:srgbClr val="E6E6E6"/>
          </a:solidFill>
          <a:ln w="9525" cap="flat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" sz="900"/>
              <a:t>hbase</a:t>
            </a:r>
          </a:p>
          <a:p>
            <a:pPr marL="0" marR="0" lvl="0" indent="0" algn="ctr" rtl="0">
              <a:buSzPct val="25000"/>
              <a:buNone/>
            </a:pPr>
            <a:r>
              <a:rPr lang="en" sz="900"/>
              <a:t>sink</a:t>
            </a:r>
          </a:p>
        </p:txBody>
      </p:sp>
      <p:cxnSp>
        <p:nvCxnSpPr>
          <p:cNvPr id="359" name="Shape 359"/>
          <p:cNvCxnSpPr>
            <a:stCxn id="353" idx="4"/>
            <a:endCxn id="355" idx="1"/>
          </p:cNvCxnSpPr>
          <p:nvPr/>
        </p:nvCxnSpPr>
        <p:spPr>
          <a:xfrm>
            <a:off x="5303670" y="3108896"/>
            <a:ext cx="195148" cy="32446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360" name="Shape 360"/>
          <p:cNvCxnSpPr>
            <a:stCxn id="353" idx="4"/>
            <a:endCxn id="356" idx="1"/>
          </p:cNvCxnSpPr>
          <p:nvPr/>
        </p:nvCxnSpPr>
        <p:spPr>
          <a:xfrm>
            <a:off x="5303670" y="3108896"/>
            <a:ext cx="195148" cy="280667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361" name="Shape 361"/>
          <p:cNvCxnSpPr>
            <a:stCxn id="356" idx="4"/>
            <a:endCxn id="358" idx="2"/>
          </p:cNvCxnSpPr>
          <p:nvPr/>
        </p:nvCxnSpPr>
        <p:spPr>
          <a:xfrm flipV="1">
            <a:off x="6235443" y="3183782"/>
            <a:ext cx="252282" cy="205781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362" name="Shape 362"/>
          <p:cNvCxnSpPr>
            <a:stCxn id="355" idx="4"/>
            <a:endCxn id="357" idx="2"/>
          </p:cNvCxnSpPr>
          <p:nvPr/>
        </p:nvCxnSpPr>
        <p:spPr>
          <a:xfrm flipV="1">
            <a:off x="6235443" y="2850243"/>
            <a:ext cx="299907" cy="291099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dashDot"/>
            <a:round/>
            <a:headEnd type="none" w="med" len="med"/>
            <a:tailEnd type="triangle" w="med" len="med"/>
          </a:ln>
        </p:spPr>
      </p:cxnSp>
      <p:cxnSp>
        <p:nvCxnSpPr>
          <p:cNvPr id="363" name="Shape 363"/>
          <p:cNvCxnSpPr>
            <a:stCxn id="310" idx="6"/>
            <a:endCxn id="353" idx="2"/>
          </p:cNvCxnSpPr>
          <p:nvPr/>
        </p:nvCxnSpPr>
        <p:spPr>
          <a:xfrm>
            <a:off x="4219979" y="1855081"/>
            <a:ext cx="784141" cy="99516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4" name="Shape 364"/>
          <p:cNvCxnSpPr>
            <a:stCxn id="327" idx="6"/>
            <a:endCxn id="341" idx="2"/>
          </p:cNvCxnSpPr>
          <p:nvPr/>
        </p:nvCxnSpPr>
        <p:spPr>
          <a:xfrm flipV="1">
            <a:off x="4219979" y="1854974"/>
            <a:ext cx="784141" cy="149383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5" name="Shape 365"/>
          <p:cNvCxnSpPr>
            <a:stCxn id="330" idx="6"/>
            <a:endCxn id="353" idx="2"/>
          </p:cNvCxnSpPr>
          <p:nvPr/>
        </p:nvCxnSpPr>
        <p:spPr>
          <a:xfrm flipV="1">
            <a:off x="4219979" y="2850243"/>
            <a:ext cx="784141" cy="83363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6" name="Shape 366"/>
          <p:cNvCxnSpPr>
            <a:stCxn id="344" idx="6"/>
            <a:endCxn id="295" idx="2"/>
          </p:cNvCxnSpPr>
          <p:nvPr/>
        </p:nvCxnSpPr>
        <p:spPr>
          <a:xfrm>
            <a:off x="7140750" y="1854974"/>
            <a:ext cx="539971" cy="122506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7" name="Shape 367"/>
          <p:cNvCxnSpPr>
            <a:stCxn id="345" idx="6"/>
            <a:endCxn id="300" idx="2"/>
          </p:cNvCxnSpPr>
          <p:nvPr/>
        </p:nvCxnSpPr>
        <p:spPr>
          <a:xfrm>
            <a:off x="7198125" y="2188513"/>
            <a:ext cx="482596" cy="148096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8" name="Shape 368"/>
          <p:cNvCxnSpPr>
            <a:stCxn id="357" idx="6"/>
            <a:endCxn id="295" idx="2"/>
          </p:cNvCxnSpPr>
          <p:nvPr/>
        </p:nvCxnSpPr>
        <p:spPr>
          <a:xfrm flipV="1">
            <a:off x="7140750" y="1977480"/>
            <a:ext cx="539971" cy="872763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69" name="Shape 369"/>
          <p:cNvCxnSpPr>
            <a:stCxn id="358" idx="6"/>
            <a:endCxn id="300" idx="2"/>
          </p:cNvCxnSpPr>
          <p:nvPr/>
        </p:nvCxnSpPr>
        <p:spPr>
          <a:xfrm>
            <a:off x="7198125" y="3183782"/>
            <a:ext cx="482596" cy="48569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70" name="Shape 370"/>
          <p:cNvSpPr txBox="1"/>
          <p:nvPr/>
        </p:nvSpPr>
        <p:spPr>
          <a:xfrm rot="5400000">
            <a:off x="3061081" y="3912647"/>
            <a:ext cx="383849" cy="6448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lvl="0" rtl="0">
              <a:buNone/>
            </a:pPr>
            <a:r>
              <a:rPr lang="en" sz="1800" b="0" i="0" u="none" strike="noStrike" cap="none" baseline="0"/>
              <a:t>. . .</a:t>
            </a:r>
          </a:p>
        </p:txBody>
      </p:sp>
      <p:sp>
        <p:nvSpPr>
          <p:cNvPr id="371" name="Shape 371"/>
          <p:cNvSpPr txBox="1"/>
          <p:nvPr/>
        </p:nvSpPr>
        <p:spPr>
          <a:xfrm rot="5400000">
            <a:off x="5995876" y="3642601"/>
            <a:ext cx="383849" cy="6448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lvl="0" rtl="0">
              <a:buNone/>
            </a:pPr>
            <a:r>
              <a:rPr lang="en" sz="1800" b="0" i="0" u="none" strike="noStrike" cap="none" baseline="0"/>
              <a:t>. . .</a:t>
            </a:r>
          </a:p>
        </p:txBody>
      </p:sp>
      <p:grpSp>
        <p:nvGrpSpPr>
          <p:cNvPr id="372" name="Shape 372"/>
          <p:cNvGrpSpPr/>
          <p:nvPr/>
        </p:nvGrpSpPr>
        <p:grpSpPr>
          <a:xfrm>
            <a:off x="1155600" y="3768339"/>
            <a:ext cx="822900" cy="323135"/>
            <a:chOff x="1155600" y="5024450"/>
            <a:chExt cx="822900" cy="430846"/>
          </a:xfrm>
        </p:grpSpPr>
        <p:cxnSp>
          <p:nvCxnSpPr>
            <p:cNvPr id="373" name="Shape 373"/>
            <p:cNvCxnSpPr/>
            <p:nvPr/>
          </p:nvCxnSpPr>
          <p:spPr>
            <a:xfrm>
              <a:off x="1155600" y="5286719"/>
              <a:ext cx="822900" cy="0"/>
            </a:xfrm>
            <a:prstGeom prst="straightConnector1">
              <a:avLst/>
            </a:prstGeom>
            <a:noFill/>
            <a:ln w="9525" cap="flat">
              <a:solidFill>
                <a:srgbClr val="808080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sp>
          <p:nvSpPr>
            <p:cNvPr id="374" name="Shape 374"/>
            <p:cNvSpPr txBox="1"/>
            <p:nvPr/>
          </p:nvSpPr>
          <p:spPr>
            <a:xfrm>
              <a:off x="1289075" y="5024450"/>
              <a:ext cx="541500" cy="430846"/>
            </a:xfrm>
            <a:prstGeom prst="rect">
              <a:avLst/>
            </a:prstGeom>
            <a:noFill/>
          </p:spPr>
          <p:txBody>
            <a:bodyPr lIns="91425" tIns="91425" rIns="91425" bIns="91425" anchor="t" anchorCtr="0">
              <a:spAutoFit/>
            </a:bodyPr>
            <a:lstStyle/>
            <a:p>
              <a:pPr>
                <a:buNone/>
              </a:pPr>
              <a:r>
                <a:rPr lang="en" sz="900"/>
                <a:t>syslog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798131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361521" y="159557"/>
            <a:ext cx="8229600" cy="584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392B2"/>
              </a:buClr>
              <a:buSzPct val="25000"/>
              <a:buFont typeface="Calibri"/>
              <a:buNone/>
            </a:pPr>
            <a:r>
              <a:rPr lang="en"/>
              <a:t>Topology #2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448502" y="1037345"/>
            <a:ext cx="8229600" cy="29546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App Tier talks to Flume Agent Tier 1</a:t>
            </a:r>
          </a:p>
          <a:p>
            <a:pPr marL="630237" marR="0" lvl="1" indent="-179387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App-1 is some syslog-enabled program</a:t>
            </a:r>
          </a:p>
          <a:p>
            <a:pPr marL="1089025" marR="0" lvl="2" indent="-187325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Sends syslog events to </a:t>
            </a:r>
            <a:r>
              <a:rPr lang="en" sz="1800" b="1"/>
              <a:t>remote</a:t>
            </a:r>
            <a:r>
              <a:rPr lang="en" sz="1800"/>
              <a:t> Flume agent that's running with Flume syslog source (UDP or TCP)</a:t>
            </a:r>
          </a:p>
          <a:p>
            <a:pPr marL="1089025" marR="0" lvl="2" indent="-187325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Alternatively:</a:t>
            </a:r>
          </a:p>
          <a:p>
            <a:pPr marL="1546225" marR="0" lvl="3" indent="-193675" algn="l" rtl="0">
              <a:spcBef>
                <a:spcPts val="480"/>
              </a:spcBef>
              <a:buClr>
                <a:srgbClr val="19B7DD"/>
              </a:buClr>
              <a:buSzPct val="79861"/>
              <a:buFont typeface="Arial"/>
              <a:buChar char="•"/>
            </a:pPr>
            <a:r>
              <a:rPr lang="en"/>
              <a:t>Syslog-enabled program sends to local Flume agent</a:t>
            </a:r>
          </a:p>
          <a:p>
            <a:pPr marL="1089025" marR="0" lvl="2" indent="-187325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App-1 could also be a web server</a:t>
            </a:r>
          </a:p>
          <a:p>
            <a:pPr marL="1546225" marR="0" lvl="3" indent="-193675" algn="l" rtl="0">
              <a:spcBef>
                <a:spcPts val="480"/>
              </a:spcBef>
              <a:buClr>
                <a:srgbClr val="19B7DD"/>
              </a:buClr>
              <a:buSzPct val="79861"/>
              <a:buFont typeface="Arial"/>
              <a:buChar char="•"/>
            </a:pPr>
            <a:r>
              <a:rPr lang="en"/>
              <a:t>You can use Flume SDK to create client daemon that reads httpd logs, builds the Flume events, and then sends them to tier 1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sldNum" idx="12"/>
          </p:nvPr>
        </p:nvSpPr>
        <p:spPr>
          <a:xfrm>
            <a:off x="142164" y="4765696"/>
            <a:ext cx="56040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382" name="Shape 382"/>
          <p:cNvSpPr/>
          <p:nvPr/>
        </p:nvSpPr>
        <p:spPr>
          <a:xfrm>
            <a:off x="7994982" y="4769642"/>
            <a:ext cx="1009783" cy="2914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7469545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361521" y="159557"/>
            <a:ext cx="8229600" cy="584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392B2"/>
              </a:buClr>
              <a:buSzPct val="25000"/>
              <a:buFont typeface="Calibri"/>
              <a:buNone/>
            </a:pPr>
            <a:r>
              <a:rPr lang="en"/>
              <a:t>Topology #2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4134677" y="885648"/>
            <a:ext cx="2849699" cy="3785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a1.channels = c1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a1.sources = r1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a1.sinks = k1 k2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a1.sinkgroups = g1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a1.sinkgroups.g1.sinks = k1 k2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a1.sinkgroups.g1.processor.type = LOAD_BALANCE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a1.sinkgroups.g1.processor.selector = ROUND_ROBIN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a1.sinkgroups.g1.processor.backoff = true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a1.channels.c1.type = FILE</a:t>
            </a:r>
          </a:p>
          <a:p>
            <a:pPr>
              <a:spcBef>
                <a:spcPts val="0"/>
              </a:spcBef>
            </a:pPr>
            <a:endParaRPr lang="en" sz="1000" dirty="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a1.sources.r1.channels = c1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a1.sources.r1.type = SYSLOGTCP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a1.sources.r1.host = 0.0.0.0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a1.sources.r1.port = 41414</a:t>
            </a:r>
          </a:p>
          <a:p>
            <a:pPr>
              <a:spcBef>
                <a:spcPts val="0"/>
              </a:spcBef>
            </a:pPr>
            <a:endParaRPr lang="en" sz="1000" dirty="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a1.sinks.k1.channel = c1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a1.sinks.k1.type = AVRO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a1.sinks.k1.hostname = a21.example.org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a1.sinks.k1.port = 41414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a1.sinks.k2.channel = c1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a1.sinks.k2.type = AVRO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a1.sinks.k2.hostname = a22.example.org</a:t>
            </a:r>
          </a:p>
          <a:p>
            <a:pPr marL="0" marR="0" lvl="0" indent="0" algn="l" rtl="0">
              <a:spcBef>
                <a:spcPts val="0"/>
              </a:spcBef>
              <a:buClr>
                <a:srgbClr val="19B7DD"/>
              </a:buClr>
              <a:buSzPct val="127777"/>
              <a:buFont typeface="Calibri"/>
              <a:buNone/>
            </a:pPr>
            <a:r>
              <a:rPr lang="en" sz="1000" dirty="0">
                <a:solidFill>
                  <a:srgbClr val="000000"/>
                </a:solidFill>
              </a:rPr>
              <a:t>a1.sinks.k2.port = 41414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sldNum" idx="12"/>
          </p:nvPr>
        </p:nvSpPr>
        <p:spPr>
          <a:xfrm>
            <a:off x="142164" y="4765696"/>
            <a:ext cx="56040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390" name="Shape 390"/>
          <p:cNvSpPr/>
          <p:nvPr/>
        </p:nvSpPr>
        <p:spPr>
          <a:xfrm>
            <a:off x="7994982" y="4769642"/>
            <a:ext cx="1009783" cy="2914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91" name="Shape 391"/>
          <p:cNvSpPr txBox="1"/>
          <p:nvPr/>
        </p:nvSpPr>
        <p:spPr>
          <a:xfrm>
            <a:off x="458801" y="2514601"/>
            <a:ext cx="3137099" cy="478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1800" dirty="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Sample config for 1st flume tier</a:t>
            </a:r>
          </a:p>
        </p:txBody>
      </p:sp>
    </p:spTree>
    <p:extLst>
      <p:ext uri="{BB962C8B-B14F-4D97-AF65-F5344CB8AC3E}">
        <p14:creationId xmlns:p14="http://schemas.microsoft.com/office/powerpoint/2010/main" val="423892157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361521" y="159557"/>
            <a:ext cx="8229600" cy="584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392B2"/>
              </a:buClr>
              <a:buSzPct val="25000"/>
              <a:buFont typeface="Calibri"/>
              <a:buNone/>
            </a:pPr>
            <a:r>
              <a:rPr lang="en"/>
              <a:t>Topology #2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448502" y="1037345"/>
            <a:ext cx="8229600" cy="24006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Contextual Routing in Agent Tier 2</a:t>
            </a:r>
          </a:p>
          <a:p>
            <a:pPr marL="630237" marR="0" lvl="1" indent="-179387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All events are going to HDFS</a:t>
            </a:r>
          </a:p>
          <a:p>
            <a:pPr marL="630237" marR="0" lvl="1" indent="-179387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Only events with high importance are going to HBase</a:t>
            </a:r>
          </a:p>
          <a:p>
            <a:pPr marL="1089025" marR="0" lvl="2" indent="-187325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emergency, alert, critical, error</a:t>
            </a:r>
          </a:p>
          <a:p>
            <a:pPr marL="630237" marR="0" lvl="1" indent="-179387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HDFS path bucketing with escape sequences</a:t>
            </a:r>
          </a:p>
          <a:p>
            <a:pPr marL="1089025" marR="0" lvl="2" indent="-187325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hdfs://nn.example.org/demo/%Y-%m-%d/%H/%M</a:t>
            </a:r>
          </a:p>
          <a:p>
            <a:pPr marL="1089025" marR="0" lvl="2" indent="-187325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FlumeData-%{host}-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142164" y="4765696"/>
            <a:ext cx="56040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399" name="Shape 399"/>
          <p:cNvSpPr/>
          <p:nvPr/>
        </p:nvSpPr>
        <p:spPr>
          <a:xfrm>
            <a:off x="7994982" y="4769642"/>
            <a:ext cx="1009783" cy="2914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9121597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Concepts: Source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b="1" i="1" dirty="0" smtClean="0"/>
              <a:t>An active component that receives events from a specialized location or mechanism and places it on one or </a:t>
            </a:r>
            <a:r>
              <a:rPr lang="en-US" b="1" i="1" u="sng" dirty="0" smtClean="0"/>
              <a:t>Channel</a:t>
            </a:r>
            <a:r>
              <a:rPr lang="en-US" b="1" i="1" dirty="0" smtClean="0"/>
              <a:t>s.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Different Source types:</a:t>
            </a:r>
          </a:p>
          <a:p>
            <a:pPr lvl="1"/>
            <a:r>
              <a:rPr lang="en-US" dirty="0" smtClean="0"/>
              <a:t>Specialized sources for integrating with well-known systems. Example: Syslog, </a:t>
            </a:r>
            <a:r>
              <a:rPr lang="en-US" dirty="0" err="1" smtClean="0"/>
              <a:t>Netcat</a:t>
            </a:r>
            <a:endParaRPr lang="en-US" dirty="0" smtClean="0"/>
          </a:p>
          <a:p>
            <a:pPr lvl="1"/>
            <a:r>
              <a:rPr lang="en-US" dirty="0"/>
              <a:t>Auto-Generating Sources: </a:t>
            </a:r>
            <a:r>
              <a:rPr lang="en-US" dirty="0" smtClean="0"/>
              <a:t>Exec, SEQ</a:t>
            </a:r>
            <a:endParaRPr lang="en-US" dirty="0"/>
          </a:p>
          <a:p>
            <a:pPr lvl="1"/>
            <a:r>
              <a:rPr lang="en-US" dirty="0" smtClean="0"/>
              <a:t>IPC sources for Agent-to-Agent communication: Avro</a:t>
            </a:r>
          </a:p>
          <a:p>
            <a:r>
              <a:rPr lang="en-US" dirty="0" smtClean="0"/>
              <a:t>Require at least one channel to function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9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361521" y="159557"/>
            <a:ext cx="8229600" cy="584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392B2"/>
              </a:buClr>
              <a:buSzPct val="25000"/>
              <a:buFont typeface="Calibri"/>
              <a:buNone/>
            </a:pPr>
            <a:r>
              <a:rPr lang="en"/>
              <a:t>Topology #2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211977" y="1094495"/>
            <a:ext cx="4078200" cy="27083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a2.channels = c1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a2.sources = r1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a2.sinks = k1 k2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a2.sinkgroups = g1</a:t>
            </a:r>
          </a:p>
          <a:p>
            <a:pPr>
              <a:spcBef>
                <a:spcPts val="0"/>
              </a:spcBef>
            </a:pPr>
            <a:endParaRPr lang="en" sz="1000" dirty="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a2.sinkgroups.g1.sinks = k1 k2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a2.sinkgroups.g1.processor.type = LOAD_BALANCE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a2.sinkgroups.g1.processor.selector = ROUND_ROBIN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a2.sinkgroups.g1.processor.backoff = true</a:t>
            </a:r>
          </a:p>
          <a:p>
            <a:pPr>
              <a:spcBef>
                <a:spcPts val="0"/>
              </a:spcBef>
            </a:pPr>
            <a:endParaRPr lang="en" sz="1000" dirty="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a2.channels.c1.type = FILE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a2.channels.c1.checkpointDir = /var/run/flume-ng/.flume/ch-1/checkpoint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a2.channels.c1.dataDirs = /var/run/flume-ng/.flume/ch-1/data</a:t>
            </a:r>
          </a:p>
          <a:p>
            <a:pPr>
              <a:spcBef>
                <a:spcPts val="0"/>
              </a:spcBef>
            </a:pPr>
            <a:endParaRPr lang="en" sz="1000" dirty="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a2.channels.c2.type = FILE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a2.channels.c2.checkpointDir = /var/run/flume-ng/.flume/ch-2/checkpoint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1000" dirty="0">
                <a:solidFill>
                  <a:srgbClr val="000000"/>
                </a:solidFill>
              </a:rPr>
              <a:t>a2.channels.c2.dataDirs = /var/run/flume-ng/.flume/ch-2/data</a:t>
            </a:r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142164" y="4765696"/>
            <a:ext cx="56040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407" name="Shape 407"/>
          <p:cNvSpPr/>
          <p:nvPr/>
        </p:nvSpPr>
        <p:spPr>
          <a:xfrm>
            <a:off x="7994982" y="4769642"/>
            <a:ext cx="1009783" cy="2914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08" name="Shape 408"/>
          <p:cNvSpPr txBox="1"/>
          <p:nvPr/>
        </p:nvSpPr>
        <p:spPr>
          <a:xfrm>
            <a:off x="3097225" y="802482"/>
            <a:ext cx="3416400" cy="461635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180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Sample config for 2nd Flume Tier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4535500" y="1052513"/>
            <a:ext cx="4391100" cy="3724066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 smtClean="0">
                <a:latin typeface="Calibri"/>
                <a:ea typeface="Calibri"/>
                <a:cs typeface="Calibri"/>
                <a:sym typeface="Calibri"/>
              </a:rPr>
              <a:t>a2.sources.r1.channels </a:t>
            </a: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= c1 c2</a:t>
            </a:r>
          </a:p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a2.sources.r1.type = AVRO</a:t>
            </a:r>
          </a:p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a2.sources.r1.bind = 0.0.0.0</a:t>
            </a:r>
          </a:p>
          <a:p>
            <a:pPr lvl="0" rtl="0"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a2.sources.r1.port = 41414</a:t>
            </a:r>
          </a:p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a2.sources.r1.selector.type = MULTIPLEXING</a:t>
            </a:r>
          </a:p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a2.sources.r1.selector.header = Severity</a:t>
            </a:r>
          </a:p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a2.sources.r1.selector.default = c1</a:t>
            </a:r>
          </a:p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a2.sources.r1.selector.mapping.0 = c1 c2</a:t>
            </a:r>
          </a:p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a2.sources.r1.selector.mapping.1 = c1 c2</a:t>
            </a:r>
          </a:p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a2.sources.r1.selector.mapping.2 = c1 c2</a:t>
            </a:r>
          </a:p>
          <a:p>
            <a:pPr lvl="0" rtl="0"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a2.sources.r1.selector.mapping.3 = c1 </a:t>
            </a:r>
            <a:r>
              <a:rPr lang="en" sz="1000" dirty="0" smtClean="0">
                <a:latin typeface="Calibri"/>
                <a:ea typeface="Calibri"/>
                <a:cs typeface="Calibri"/>
                <a:sym typeface="Calibri"/>
              </a:rPr>
              <a:t>c2</a:t>
            </a:r>
            <a:endParaRPr lang="en" sz="10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a2.sinks.k1.channel = c1</a:t>
            </a:r>
          </a:p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a2.sinks.k1.type = HDFS</a:t>
            </a:r>
          </a:p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a2.sinks.k1.hdfs.path = hdfs://nn.example.org/demo/%Y-%m-%d/%H%M/</a:t>
            </a:r>
          </a:p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a2.sinks.k1.hfds.filePrefix = FlumeData-%{host}-</a:t>
            </a:r>
          </a:p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a2.sinks.k1.hdfs.fileType = DataStream</a:t>
            </a:r>
          </a:p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a2.sinks.k1.hdfs.round = true</a:t>
            </a:r>
          </a:p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a2.sinks.k1.hdfs.roundUnit = minute</a:t>
            </a:r>
          </a:p>
          <a:p>
            <a:pPr lvl="0" rtl="0"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a2.sinks.k1.hdfs.roundValue = 10</a:t>
            </a:r>
          </a:p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a2.sinks.k2.channel = c2</a:t>
            </a:r>
          </a:p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a2.sinks.k2.type = org.apache.flume.sink.hbase.AsyncHBaseSink</a:t>
            </a:r>
          </a:p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a2.sinks.k2.table = mytable1</a:t>
            </a:r>
          </a:p>
          <a:p>
            <a:pPr lvl="0" rtl="0"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a2.sinks.k2.columnFamily = mycolfam1</a:t>
            </a:r>
          </a:p>
        </p:txBody>
      </p:sp>
    </p:spTree>
    <p:extLst>
      <p:ext uri="{BB962C8B-B14F-4D97-AF65-F5344CB8AC3E}">
        <p14:creationId xmlns:p14="http://schemas.microsoft.com/office/powerpoint/2010/main" val="146437788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361521" y="159557"/>
            <a:ext cx="8229600" cy="584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392B2"/>
              </a:buClr>
              <a:buSzPct val="25000"/>
              <a:buFont typeface="Calibri"/>
              <a:buNone/>
            </a:pPr>
            <a:r>
              <a:rPr lang="en"/>
              <a:t>Topology #2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448502" y="1037345"/>
            <a:ext cx="8229600" cy="20005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Using interceptors</a:t>
            </a:r>
          </a:p>
          <a:p>
            <a:pPr marL="630237" marR="0" lvl="1" indent="-179387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For all other source that don't auto-insert host and timestamp like syslog sources do, you can use host interceptor and timestamp interceptor.</a:t>
            </a:r>
          </a:p>
          <a:p>
            <a:pPr marL="1089025" marR="0" lvl="2" indent="-187325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Inserts 'host' and 'timestamp' headers</a:t>
            </a:r>
          </a:p>
          <a:p>
            <a:pPr marL="1089025" marR="0" lvl="2" indent="-187325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Can chain them</a:t>
            </a:r>
          </a:p>
          <a:p>
            <a:pPr marL="1089025" marR="0" lvl="2" indent="-187325" algn="l" rtl="0">
              <a:spcBef>
                <a:spcPts val="480"/>
              </a:spcBef>
              <a:buClr>
                <a:srgbClr val="19B7DD"/>
              </a:buClr>
              <a:buSzPct val="106481"/>
              <a:buFont typeface="Arial"/>
              <a:buChar char="•"/>
            </a:pPr>
            <a:r>
              <a:rPr lang="en" sz="1800"/>
              <a:t>Can choose to preserve existing value</a:t>
            </a:r>
          </a:p>
        </p:txBody>
      </p:sp>
      <p:sp>
        <p:nvSpPr>
          <p:cNvPr id="416" name="Shape 416"/>
          <p:cNvSpPr txBox="1">
            <a:spLocks noGrp="1"/>
          </p:cNvSpPr>
          <p:nvPr>
            <p:ph type="sldNum" idx="12"/>
          </p:nvPr>
        </p:nvSpPr>
        <p:spPr>
          <a:xfrm>
            <a:off x="142164" y="4765696"/>
            <a:ext cx="56040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417" name="Shape 417"/>
          <p:cNvSpPr/>
          <p:nvPr/>
        </p:nvSpPr>
        <p:spPr>
          <a:xfrm>
            <a:off x="7994982" y="4769642"/>
            <a:ext cx="1009783" cy="2914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9148282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361521" y="159557"/>
            <a:ext cx="8229600" cy="584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392B2"/>
              </a:buClr>
              <a:buSzPct val="25000"/>
              <a:buFont typeface="Calibri"/>
              <a:buNone/>
            </a:pPr>
            <a:r>
              <a:rPr lang="en"/>
              <a:t>Explore the Flume User Guide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448502" y="1037345"/>
            <a:ext cx="8229600" cy="2339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480"/>
              </a:spcBef>
              <a:buNone/>
            </a:pPr>
            <a:r>
              <a:rPr lang="en" sz="1800"/>
              <a:t>
See what flume components are available and the properties used to configure them by reading through the latest Flume User Guide at:</a:t>
            </a:r>
          </a:p>
          <a:p>
            <a:endParaRPr lang="en" sz="1800"/>
          </a:p>
          <a:p>
            <a:endParaRPr lang="en" sz="1800"/>
          </a:p>
          <a:p>
            <a:endParaRPr lang="en" sz="1800"/>
          </a:p>
          <a:p>
            <a:pPr marL="0" marR="0" lvl="0" indent="0" algn="ctr" rtl="0">
              <a:spcBef>
                <a:spcPts val="480"/>
              </a:spcBef>
              <a:buNone/>
            </a:pPr>
            <a:r>
              <a:rPr lang="en" sz="1800" b="1"/>
              <a:t>http://flume.apache.org/FlumeUserGuide.html</a:t>
            </a:r>
          </a:p>
        </p:txBody>
      </p:sp>
      <p:sp>
        <p:nvSpPr>
          <p:cNvPr id="424" name="Shape 424"/>
          <p:cNvSpPr txBox="1">
            <a:spLocks noGrp="1"/>
          </p:cNvSpPr>
          <p:nvPr>
            <p:ph type="sldNum" idx="12"/>
          </p:nvPr>
        </p:nvSpPr>
        <p:spPr>
          <a:xfrm>
            <a:off x="142164" y="4765696"/>
            <a:ext cx="560400" cy="2769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/>
              <a:t> </a:t>
            </a:r>
          </a:p>
        </p:txBody>
      </p:sp>
      <p:sp>
        <p:nvSpPr>
          <p:cNvPr id="425" name="Shape 425"/>
          <p:cNvSpPr/>
          <p:nvPr/>
        </p:nvSpPr>
        <p:spPr>
          <a:xfrm>
            <a:off x="7994982" y="4769642"/>
            <a:ext cx="1009783" cy="2914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8126984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9144000" cy="4686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22" name="Oval 2"/>
          <p:cNvSpPr>
            <a:spLocks noChangeArrowheads="1"/>
          </p:cNvSpPr>
          <p:nvPr/>
        </p:nvSpPr>
        <p:spPr bwMode="auto">
          <a:xfrm>
            <a:off x="3127704" y="3877899"/>
            <a:ext cx="2393058" cy="440055"/>
          </a:xfrm>
          <a:prstGeom prst="ellipse">
            <a:avLst/>
          </a:prstGeom>
          <a:gradFill rotWithShape="1">
            <a:gsLst>
              <a:gs pos="0">
                <a:srgbClr val="333333">
                  <a:alpha val="79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1522" y="2330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2110" y="739333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19A5C8"/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8936" y="329266"/>
            <a:ext cx="1905081" cy="52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/>
                <a:cs typeface="Georgia"/>
              </a:rPr>
              <a:t>?</a:t>
            </a:r>
            <a:endParaRPr lang="en-US" sz="25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7426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oudera_logo_r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61" y="167474"/>
            <a:ext cx="1789813" cy="4017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79403" y="723902"/>
            <a:ext cx="7004098" cy="13869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Headline Goes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Here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04909" y="2211273"/>
            <a:ext cx="6877003" cy="8557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BBC"/>
              </a:buClr>
              <a:buSzPct val="800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CDD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Speaker Name or Subhead Goes Here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6CDD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2169676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584495" y="907676"/>
            <a:ext cx="2762962" cy="8875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DO NOT USE PUBLICLY </a:t>
            </a:r>
            <a:r>
              <a:rPr lang="en-US" dirty="0" smtClean="0"/>
              <a:t>PRIOR TO 10/23/12</a:t>
            </a:r>
            <a:endParaRPr lang="en-US" dirty="0"/>
          </a:p>
        </p:txBody>
      </p:sp>
      <p:pic>
        <p:nvPicPr>
          <p:cNvPr id="11" name="Picture 10" descr="paint_1016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79403" y="723900"/>
            <a:ext cx="7004098" cy="13869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Customization, Monitoring &amp; Performance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04898" y="2211265"/>
            <a:ext cx="6877003" cy="8557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20000"/>
              </a:spcBef>
              <a:buClr>
                <a:srgbClr val="00ABBC"/>
              </a:buClr>
              <a:buSzPct val="80000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Mike Percy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Arial"/>
              </a:rPr>
              <a:t>|  </a:t>
            </a:r>
            <a:r>
              <a:rPr lang="en-US" sz="2000" dirty="0" smtClean="0">
                <a:solidFill>
                  <a:srgbClr val="FFFFFF"/>
                </a:solidFill>
                <a:cs typeface="Arial"/>
              </a:rPr>
              <a:t>Software Engineer, Cloudera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12800" y="2169675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3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04897" y="2211273"/>
            <a:ext cx="6399277" cy="437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BBC"/>
              </a:buClr>
              <a:buSzPct val="80000"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6CDD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6703" y="1641228"/>
            <a:ext cx="6437472" cy="59348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FF"/>
                </a:solidFill>
                <a:cs typeface="Calibri"/>
              </a:rPr>
              <a:t>Customization</a:t>
            </a:r>
            <a:endParaRPr lang="en-US" sz="3600" dirty="0">
              <a:solidFill>
                <a:srgbClr val="FFFFFF"/>
              </a:solidFill>
              <a:cs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12800" y="2169676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62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One size does not fit all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pic>
        <p:nvPicPr>
          <p:cNvPr id="5" name="Content Placeholder 4" descr="one-size-fits-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05" r="-3640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2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46912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1522" y="2330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Customization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2110" y="739333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19A5C8"/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8502" y="1037347"/>
            <a:ext cx="8229600" cy="355075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Top-level </a:t>
            </a:r>
            <a:r>
              <a:rPr lang="en-US" dirty="0">
                <a:solidFill>
                  <a:schemeClr val="bg1"/>
                </a:solidFill>
              </a:rPr>
              <a:t>components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Sources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Channels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Sinks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Sub-components</a:t>
            </a:r>
            <a:endParaRPr lang="en-US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</a:rPr>
              <a:t>Serializers</a:t>
            </a:r>
            <a:endParaRPr lang="en-US" dirty="0">
              <a:solidFill>
                <a:schemeClr val="bg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Interceptors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Client SDK</a:t>
            </a:r>
          </a:p>
        </p:txBody>
      </p:sp>
    </p:spTree>
    <p:extLst>
      <p:ext uri="{BB962C8B-B14F-4D97-AF65-F5344CB8AC3E}">
        <p14:creationId xmlns:p14="http://schemas.microsoft.com/office/powerpoint/2010/main" val="349541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Customization: Top-level components: Architecture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pic>
        <p:nvPicPr>
          <p:cNvPr id="5" name="Content Placeholder 4" descr="Flume agent architecture 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0" r="-4300"/>
          <a:stretch>
            <a:fillRect/>
          </a:stretch>
        </p:blipFill>
        <p:spPr>
          <a:xfrm>
            <a:off x="449263" y="1036638"/>
            <a:ext cx="8229600" cy="35512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9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Customization: Top</a:t>
            </a:r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-level components: Sources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89</a:t>
            </a:fld>
            <a:endParaRPr lang="en-US" dirty="0"/>
          </a:p>
        </p:txBody>
      </p:sp>
      <p:pic>
        <p:nvPicPr>
          <p:cNvPr id="9" name="Content Placeholder 8" descr="source-interfa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55" b="-177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965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Concepts: Channel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b="1" i="1" dirty="0" smtClean="0"/>
              <a:t>A passive component that buffers the incoming events until they are drained by </a:t>
            </a:r>
            <a:r>
              <a:rPr lang="en-US" b="1" i="1" u="sng" dirty="0" smtClean="0"/>
              <a:t>Sinks</a:t>
            </a:r>
            <a:r>
              <a:rPr lang="en-US" b="1" i="1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Different Channels offer different levels of persistence:</a:t>
            </a:r>
          </a:p>
          <a:p>
            <a:pPr lvl="1"/>
            <a:r>
              <a:rPr lang="en-US" dirty="0" smtClean="0"/>
              <a:t>Memory Channel: volatile</a:t>
            </a:r>
          </a:p>
          <a:p>
            <a:pPr lvl="1"/>
            <a:r>
              <a:rPr lang="en-US" dirty="0" smtClean="0"/>
              <a:t>File Channel: backed by WAL implementation</a:t>
            </a:r>
          </a:p>
          <a:p>
            <a:pPr lvl="1"/>
            <a:r>
              <a:rPr lang="en-US" dirty="0" smtClean="0"/>
              <a:t>JDBC Channel: backed by embedded Database</a:t>
            </a:r>
          </a:p>
          <a:p>
            <a:r>
              <a:rPr lang="en-US" dirty="0" smtClean="0"/>
              <a:t>Channels are fully transactional</a:t>
            </a:r>
          </a:p>
          <a:p>
            <a:r>
              <a:rPr lang="en-US" dirty="0" smtClean="0"/>
              <a:t>Provide weak ordering guarantees</a:t>
            </a:r>
          </a:p>
          <a:p>
            <a:r>
              <a:rPr lang="en-US" dirty="0" smtClean="0"/>
              <a:t>Can work with any number of Sources and Sinks.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7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Customization: Top</a:t>
            </a:r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-level components: Sources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90</a:t>
            </a:fld>
            <a:endParaRPr lang="en-US" dirty="0"/>
          </a:p>
        </p:txBody>
      </p:sp>
      <p:pic>
        <p:nvPicPr>
          <p:cNvPr id="5" name="Content Placeholder 4" descr="channel-processo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73" r="-129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192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Customization: Top</a:t>
            </a:r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-level components: Sources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examples of how to write a source, look at the Flume source code</a:t>
            </a:r>
          </a:p>
          <a:p>
            <a:pPr lvl="1"/>
            <a:r>
              <a:rPr lang="en-US" dirty="0" err="1" smtClean="0"/>
              <a:t>NetcatSource</a:t>
            </a:r>
            <a:endParaRPr lang="en-US" dirty="0" smtClean="0"/>
          </a:p>
          <a:p>
            <a:pPr lvl="1"/>
            <a:r>
              <a:rPr lang="en-US" dirty="0" err="1" smtClean="0"/>
              <a:t>SequenceGeneratorSource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5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Customization: Top</a:t>
            </a:r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-level components: Channels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pic>
        <p:nvPicPr>
          <p:cNvPr id="5" name="Content Placeholder 4" descr="channel-interfa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62" b="-636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2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Customization: Top</a:t>
            </a:r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-level components: Channels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practice, channels are tricky to get right</a:t>
            </a:r>
          </a:p>
          <a:p>
            <a:r>
              <a:rPr lang="en-US" dirty="0" smtClean="0"/>
              <a:t>It’s best to not write your own Channel implementation</a:t>
            </a:r>
          </a:p>
          <a:p>
            <a:r>
              <a:rPr lang="en-US" dirty="0" smtClean="0"/>
              <a:t>Work with the community to add or improve existing channels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3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Customization: Top</a:t>
            </a:r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-level components: Sinks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94</a:t>
            </a:fld>
            <a:endParaRPr lang="en-US" dirty="0"/>
          </a:p>
        </p:txBody>
      </p:sp>
      <p:pic>
        <p:nvPicPr>
          <p:cNvPr id="7" name="Content Placeholder 6" descr="sink-interface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14" r="-95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08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Customization: Top</a:t>
            </a:r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-level components: </a:t>
            </a:r>
            <a:r>
              <a:rPr lang="en-US" i="1" dirty="0" err="1" smtClean="0">
                <a:solidFill>
                  <a:srgbClr val="0392B2"/>
                </a:solidFill>
                <a:latin typeface="Calibri"/>
                <a:cs typeface="Calibri"/>
              </a:rPr>
              <a:t>LoggerSink</a:t>
            </a:r>
            <a:endParaRPr lang="en-US" i="1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95</a:t>
            </a:fld>
            <a:endParaRPr lang="en-US" dirty="0"/>
          </a:p>
        </p:txBody>
      </p:sp>
      <p:pic>
        <p:nvPicPr>
          <p:cNvPr id="5" name="Content Placeholder 4" descr="logger-sin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13" r="-46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513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Customization: </a:t>
            </a:r>
            <a:r>
              <a:rPr lang="en-US" dirty="0" smtClean="0"/>
              <a:t>Sub-</a:t>
            </a:r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components: </a:t>
            </a:r>
            <a:r>
              <a:rPr lang="en-US" dirty="0" err="1" smtClean="0">
                <a:solidFill>
                  <a:srgbClr val="0392B2"/>
                </a:solidFill>
                <a:latin typeface="Calibri"/>
                <a:cs typeface="Calibri"/>
              </a:rPr>
              <a:t>Serializers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Serializers</a:t>
            </a:r>
            <a:r>
              <a:rPr lang="en-US" dirty="0" smtClean="0"/>
              <a:t> allow full control over how events are written</a:t>
            </a:r>
          </a:p>
          <a:p>
            <a:r>
              <a:rPr lang="en-US" dirty="0" smtClean="0"/>
              <a:t>Native support for raw text and Avro</a:t>
            </a:r>
          </a:p>
          <a:p>
            <a:r>
              <a:rPr lang="en-US" dirty="0" smtClean="0"/>
              <a:t>Easy to extend to support arbitrary formats</a:t>
            </a:r>
          </a:p>
          <a:p>
            <a:pPr lvl="1"/>
            <a:r>
              <a:rPr lang="en-US" dirty="0" smtClean="0"/>
              <a:t>CSV</a:t>
            </a:r>
          </a:p>
          <a:p>
            <a:pPr lvl="1"/>
            <a:r>
              <a:rPr lang="en-US" dirty="0"/>
              <a:t>XML</a:t>
            </a:r>
          </a:p>
          <a:p>
            <a:pPr lvl="1"/>
            <a:r>
              <a:rPr lang="en-US" dirty="0" smtClean="0"/>
              <a:t>JSON</a:t>
            </a:r>
          </a:p>
          <a:p>
            <a:pPr lvl="1"/>
            <a:r>
              <a:rPr lang="en-US" dirty="0" err="1" smtClean="0"/>
              <a:t>Protobufs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660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Customization: </a:t>
            </a:r>
            <a:r>
              <a:rPr lang="en-US" dirty="0" smtClean="0"/>
              <a:t>Sub-</a:t>
            </a:r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components: </a:t>
            </a:r>
            <a:r>
              <a:rPr lang="en-US" i="1" dirty="0" err="1" smtClean="0">
                <a:solidFill>
                  <a:srgbClr val="0392B2"/>
                </a:solidFill>
                <a:latin typeface="Calibri"/>
                <a:cs typeface="Calibri"/>
              </a:rPr>
              <a:t>EventSerializer</a:t>
            </a:r>
            <a:endParaRPr lang="en-US" i="1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EventSerializer</a:t>
            </a:r>
            <a:r>
              <a:rPr lang="en-US" dirty="0" smtClean="0"/>
              <a:t> is a file-oriented serialization interface</a:t>
            </a:r>
          </a:p>
          <a:p>
            <a:r>
              <a:rPr lang="en-US" dirty="0" smtClean="0"/>
              <a:t>Supported in the HDFS sink and File Rolling sink</a:t>
            </a:r>
          </a:p>
        </p:txBody>
      </p:sp>
    </p:spTree>
    <p:extLst>
      <p:ext uri="{BB962C8B-B14F-4D97-AF65-F5344CB8AC3E}">
        <p14:creationId xmlns:p14="http://schemas.microsoft.com/office/powerpoint/2010/main" val="262400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Customization: </a:t>
            </a:r>
            <a:r>
              <a:rPr lang="en-US" dirty="0" smtClean="0"/>
              <a:t>Sub-</a:t>
            </a:r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components: </a:t>
            </a:r>
            <a:r>
              <a:rPr lang="en-US" i="1" dirty="0" err="1" smtClean="0">
                <a:solidFill>
                  <a:srgbClr val="0392B2"/>
                </a:solidFill>
                <a:latin typeface="Calibri"/>
                <a:cs typeface="Calibri"/>
              </a:rPr>
              <a:t>EventSerializer</a:t>
            </a:r>
            <a:endParaRPr lang="en-US" i="1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98</a:t>
            </a:fld>
            <a:endParaRPr lang="en-US" dirty="0"/>
          </a:p>
        </p:txBody>
      </p:sp>
      <p:pic>
        <p:nvPicPr>
          <p:cNvPr id="5" name="Content Placeholder 4" descr="eventserializer-interfa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7" r="-142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638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Customization: </a:t>
            </a:r>
            <a:r>
              <a:rPr lang="en-US" dirty="0" smtClean="0"/>
              <a:t>Sub-</a:t>
            </a:r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components: </a:t>
            </a:r>
            <a:r>
              <a:rPr lang="en-US" i="1" dirty="0" err="1" smtClean="0">
                <a:solidFill>
                  <a:srgbClr val="0392B2"/>
                </a:solidFill>
                <a:latin typeface="Calibri"/>
                <a:cs typeface="Calibri"/>
              </a:rPr>
              <a:t>Hbase</a:t>
            </a:r>
            <a:r>
              <a:rPr lang="en-US" i="1" dirty="0" smtClean="0">
                <a:solidFill>
                  <a:srgbClr val="0392B2"/>
                </a:solidFill>
                <a:latin typeface="Calibri"/>
                <a:cs typeface="Calibri"/>
              </a:rPr>
              <a:t> </a:t>
            </a:r>
            <a:r>
              <a:rPr lang="en-US" i="1" dirty="0" err="1" smtClean="0">
                <a:solidFill>
                  <a:srgbClr val="0392B2"/>
                </a:solidFill>
                <a:latin typeface="Calibri"/>
                <a:cs typeface="Calibri"/>
              </a:rPr>
              <a:t>Serializers</a:t>
            </a:r>
            <a:endParaRPr lang="en-US" i="1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Async</a:t>
            </a:r>
            <a:r>
              <a:rPr lang="en-US" dirty="0" smtClean="0"/>
              <a:t> </a:t>
            </a:r>
            <a:r>
              <a:rPr lang="en-US" dirty="0" err="1" smtClean="0"/>
              <a:t>Hbase</a:t>
            </a:r>
            <a:r>
              <a:rPr lang="en-US" dirty="0" smtClean="0"/>
              <a:t> </a:t>
            </a:r>
            <a:r>
              <a:rPr lang="en-US" dirty="0" err="1" smtClean="0"/>
              <a:t>serializers</a:t>
            </a:r>
            <a:endParaRPr lang="en-US" dirty="0" smtClean="0"/>
          </a:p>
          <a:p>
            <a:r>
              <a:rPr lang="en-US" dirty="0" err="1" smtClean="0"/>
              <a:t>Hbase</a:t>
            </a:r>
            <a:r>
              <a:rPr lang="en-US" dirty="0" smtClean="0"/>
              <a:t> </a:t>
            </a:r>
            <a:r>
              <a:rPr lang="en-US" dirty="0" err="1" smtClean="0"/>
              <a:t>serializers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5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loudera_PPT_template_16x9_corporate_2012-10v4">
  <a:themeElements>
    <a:clrScheme name="Cloudera OCT12">
      <a:dk1>
        <a:sysClr val="windowText" lastClr="000000"/>
      </a:dk1>
      <a:lt1>
        <a:sysClr val="window" lastClr="FFFFFF"/>
      </a:lt1>
      <a:dk2>
        <a:srgbClr val="0B5A79"/>
      </a:dk2>
      <a:lt2>
        <a:srgbClr val="107FA7"/>
      </a:lt2>
      <a:accent1>
        <a:srgbClr val="2DA6C9"/>
      </a:accent1>
      <a:accent2>
        <a:srgbClr val="B3D200"/>
      </a:accent2>
      <a:accent3>
        <a:srgbClr val="37055E"/>
      </a:accent3>
      <a:accent4>
        <a:srgbClr val="A40040"/>
      </a:accent4>
      <a:accent5>
        <a:srgbClr val="F06F00"/>
      </a:accent5>
      <a:accent6>
        <a:srgbClr val="ECA700"/>
      </a:accent6>
      <a:hlink>
        <a:srgbClr val="F06F00"/>
      </a:hlink>
      <a:folHlink>
        <a:srgbClr val="ECA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</TotalTime>
  <Words>4685</Words>
  <Application>Microsoft Macintosh PowerPoint</Application>
  <PresentationFormat>On-screen Show (16:9)</PresentationFormat>
  <Paragraphs>1170</Paragraphs>
  <Slides>127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28" baseType="lpstr">
      <vt:lpstr>Cloudera_PPT_template_16x9_corporate_2012-10v4</vt:lpstr>
      <vt:lpstr>PowerPoint Presentation</vt:lpstr>
      <vt:lpstr>PowerPoint Presentation</vt:lpstr>
      <vt:lpstr>What is Flume</vt:lpstr>
      <vt:lpstr>Core Concepts: Event</vt:lpstr>
      <vt:lpstr>Core Concepts: Client</vt:lpstr>
      <vt:lpstr>Core Concepts: Agent</vt:lpstr>
      <vt:lpstr>Typical Aggregation Flow</vt:lpstr>
      <vt:lpstr>Core Concepts: Source</vt:lpstr>
      <vt:lpstr>Core Concepts: Channel</vt:lpstr>
      <vt:lpstr>Core Concepts: Sink</vt:lpstr>
      <vt:lpstr>Flow Reliability</vt:lpstr>
      <vt:lpstr>Flow Reliability</vt:lpstr>
      <vt:lpstr>Flow Handling</vt:lpstr>
      <vt:lpstr>Configuration</vt:lpstr>
      <vt:lpstr>Configuration</vt:lpstr>
      <vt:lpstr>Configuration</vt:lpstr>
      <vt:lpstr>Configuration</vt:lpstr>
      <vt:lpstr>Configuration</vt:lpstr>
      <vt:lpstr>Contextual Routing</vt:lpstr>
      <vt:lpstr>Contextual Routing</vt:lpstr>
      <vt:lpstr>Contextual Routing</vt:lpstr>
      <vt:lpstr>Channel Selector Configuration</vt:lpstr>
      <vt:lpstr>Contextual Routing</vt:lpstr>
      <vt:lpstr>Load Balancing and Failover</vt:lpstr>
      <vt:lpstr>Sink Processor</vt:lpstr>
      <vt:lpstr>Sink Processor Configuration</vt:lpstr>
      <vt:lpstr>Sink Processor Configuration</vt:lpstr>
      <vt:lpstr>Summary</vt:lpstr>
      <vt:lpstr>Questions?</vt:lpstr>
      <vt:lpstr>PowerPoint Presentation</vt:lpstr>
      <vt:lpstr>PowerPoint Presentation</vt:lpstr>
      <vt:lpstr>What is the source in Flume</vt:lpstr>
      <vt:lpstr>How does a source work?</vt:lpstr>
      <vt:lpstr>PowerPoint Presentation</vt:lpstr>
      <vt:lpstr>Source features</vt:lpstr>
      <vt:lpstr>Reliability</vt:lpstr>
      <vt:lpstr>Simple source </vt:lpstr>
      <vt:lpstr>Simple source (cont.)</vt:lpstr>
      <vt:lpstr>Fanout</vt:lpstr>
      <vt:lpstr>Channel Selector</vt:lpstr>
      <vt:lpstr>Built-in source in Flume</vt:lpstr>
      <vt:lpstr>Avro Source</vt:lpstr>
      <vt:lpstr>Exec Source</vt:lpstr>
      <vt:lpstr>Syslog Sources</vt:lpstr>
      <vt:lpstr>Questions?</vt:lpstr>
      <vt:lpstr>Questions?</vt:lpstr>
      <vt:lpstr>PowerPoint Presentation</vt:lpstr>
      <vt:lpstr>Channels</vt:lpstr>
      <vt:lpstr>Transactional Semantics</vt:lpstr>
      <vt:lpstr>Transactional Semantics</vt:lpstr>
      <vt:lpstr>Transactional Semantics</vt:lpstr>
      <vt:lpstr>Transactional Semantics</vt:lpstr>
      <vt:lpstr>Flume Channels</vt:lpstr>
      <vt:lpstr>Memory Channel</vt:lpstr>
      <vt:lpstr>File Channel</vt:lpstr>
      <vt:lpstr>File Channel</vt:lpstr>
      <vt:lpstr>File Channel</vt:lpstr>
      <vt:lpstr>Custom Channels</vt:lpstr>
      <vt:lpstr>Custom Channels</vt:lpstr>
      <vt:lpstr>Sinks</vt:lpstr>
      <vt:lpstr>HDFS Sink</vt:lpstr>
      <vt:lpstr>HDFS Sink</vt:lpstr>
      <vt:lpstr>AsyncHBase Sink</vt:lpstr>
      <vt:lpstr>Avro Sink</vt:lpstr>
      <vt:lpstr>Sink Runner and Sink Processors</vt:lpstr>
      <vt:lpstr>Custom Sink</vt:lpstr>
      <vt:lpstr>Custom Sink</vt:lpstr>
      <vt:lpstr>Questions?</vt:lpstr>
      <vt:lpstr>PowerPoint Presentation</vt:lpstr>
      <vt:lpstr>Topology #1</vt:lpstr>
      <vt:lpstr>PowerPoint Presentation</vt:lpstr>
      <vt:lpstr>Topology #1</vt:lpstr>
      <vt:lpstr>Topology #1</vt:lpstr>
      <vt:lpstr>Topology #1</vt:lpstr>
      <vt:lpstr>Topology #1</vt:lpstr>
      <vt:lpstr>PowerPoint Presentation</vt:lpstr>
      <vt:lpstr>Topology #2</vt:lpstr>
      <vt:lpstr>Topology #2</vt:lpstr>
      <vt:lpstr>Topology #2</vt:lpstr>
      <vt:lpstr>Topology #2</vt:lpstr>
      <vt:lpstr>Topology #2</vt:lpstr>
      <vt:lpstr>Explore the Flume User Guide</vt:lpstr>
      <vt:lpstr>Questions?</vt:lpstr>
      <vt:lpstr>PowerPoint Presentation</vt:lpstr>
      <vt:lpstr>PowerPoint Presentation</vt:lpstr>
      <vt:lpstr>One size does not fit all</vt:lpstr>
      <vt:lpstr>Customization</vt:lpstr>
      <vt:lpstr>Customization: Top-level components: Architecture</vt:lpstr>
      <vt:lpstr>Customization: Top-level components: Sources</vt:lpstr>
      <vt:lpstr>Customization: Top-level components: Sources</vt:lpstr>
      <vt:lpstr>Customization: Top-level components: Sources</vt:lpstr>
      <vt:lpstr>Customization: Top-level components: Channels</vt:lpstr>
      <vt:lpstr>Customization: Top-level components: Channels</vt:lpstr>
      <vt:lpstr>Customization: Top-level components: Sinks</vt:lpstr>
      <vt:lpstr>Customization: Top-level components: LoggerSink</vt:lpstr>
      <vt:lpstr>Customization: Sub-components: Serializers</vt:lpstr>
      <vt:lpstr>Customization: Sub-components: EventSerializer</vt:lpstr>
      <vt:lpstr>Customization: Sub-components: EventSerializer</vt:lpstr>
      <vt:lpstr>Customization: Sub-components: Hbase Serializers</vt:lpstr>
      <vt:lpstr>Customization: Sub-components: Interceptors</vt:lpstr>
      <vt:lpstr>Customization: Sub-components: Interceptors</vt:lpstr>
      <vt:lpstr>Customization: Sub-components: Interceptors</vt:lpstr>
      <vt:lpstr>Customization: Client SDK</vt:lpstr>
      <vt:lpstr>Customization: Client SDK: Minimal example</vt:lpstr>
      <vt:lpstr>Customization: Client SDK: Minimal example</vt:lpstr>
      <vt:lpstr>PowerPoint Presentation</vt:lpstr>
      <vt:lpstr>Monitoring</vt:lpstr>
      <vt:lpstr>Monitoring: protocol support</vt:lpstr>
      <vt:lpstr>Monitoring: configuration</vt:lpstr>
      <vt:lpstr>Monitoring: configuration</vt:lpstr>
      <vt:lpstr>Monitoring: Useful metrics: JSON output</vt:lpstr>
      <vt:lpstr>Monitoring: Useful metrics: The config file</vt:lpstr>
      <vt:lpstr>Monitoring: Useful metrics: Channel</vt:lpstr>
      <vt:lpstr>Monitoring: Useful metrics: Source</vt:lpstr>
      <vt:lpstr>Monitoring: Useful metrics: Sink</vt:lpstr>
      <vt:lpstr>PowerPoint Presentation</vt:lpstr>
      <vt:lpstr>Performance</vt:lpstr>
      <vt:lpstr>Performance: Choosing the right channel</vt:lpstr>
      <vt:lpstr>Performance: Channels: File channel</vt:lpstr>
      <vt:lpstr>Performance: Channels: Memory channel</vt:lpstr>
      <vt:lpstr>Performance: Tuning: Capacity planning</vt:lpstr>
      <vt:lpstr>Performance: Tuning: Steady-state ChannelSize</vt:lpstr>
      <vt:lpstr>Performance: Tuning: Batch Size</vt:lpstr>
      <vt:lpstr>Performance: Tuning: Batch Size</vt:lpstr>
      <vt:lpstr>Performance: Tuning: Using parallelism</vt:lpstr>
      <vt:lpstr>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O'Brien</dc:creator>
  <cp:lastModifiedBy>Mike Percy</cp:lastModifiedBy>
  <cp:revision>30</cp:revision>
  <cp:lastPrinted>2012-09-17T22:57:27Z</cp:lastPrinted>
  <dcterms:created xsi:type="dcterms:W3CDTF">2012-10-04T21:18:13Z</dcterms:created>
  <dcterms:modified xsi:type="dcterms:W3CDTF">2012-10-24T00:42:25Z</dcterms:modified>
</cp:coreProperties>
</file>